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757" r:id="rId6"/>
  </p:sldMasterIdLst>
  <p:notesMasterIdLst>
    <p:notesMasterId r:id="rId138"/>
  </p:notesMasterIdLst>
  <p:handoutMasterIdLst>
    <p:handoutMasterId r:id="rId139"/>
  </p:handoutMasterIdLst>
  <p:sldIdLst>
    <p:sldId id="256" r:id="rId7"/>
    <p:sldId id="257" r:id="rId8"/>
    <p:sldId id="613" r:id="rId9"/>
    <p:sldId id="261" r:id="rId10"/>
    <p:sldId id="263" r:id="rId11"/>
    <p:sldId id="264" r:id="rId12"/>
    <p:sldId id="265" r:id="rId13"/>
    <p:sldId id="266" r:id="rId14"/>
    <p:sldId id="267" r:id="rId15"/>
    <p:sldId id="614" r:id="rId16"/>
    <p:sldId id="268" r:id="rId17"/>
    <p:sldId id="271" r:id="rId18"/>
    <p:sldId id="269" r:id="rId19"/>
    <p:sldId id="270" r:id="rId20"/>
    <p:sldId id="272" r:id="rId21"/>
    <p:sldId id="602" r:id="rId22"/>
    <p:sldId id="603" r:id="rId23"/>
    <p:sldId id="604" r:id="rId24"/>
    <p:sldId id="605" r:id="rId25"/>
    <p:sldId id="606" r:id="rId26"/>
    <p:sldId id="607" r:id="rId27"/>
    <p:sldId id="608" r:id="rId28"/>
    <p:sldId id="609" r:id="rId29"/>
    <p:sldId id="610" r:id="rId30"/>
    <p:sldId id="316" r:id="rId31"/>
    <p:sldId id="357" r:id="rId32"/>
    <p:sldId id="358" r:id="rId33"/>
    <p:sldId id="359" r:id="rId34"/>
    <p:sldId id="360" r:id="rId35"/>
    <p:sldId id="361" r:id="rId36"/>
    <p:sldId id="362" r:id="rId37"/>
    <p:sldId id="363" r:id="rId38"/>
    <p:sldId id="364" r:id="rId39"/>
    <p:sldId id="365" r:id="rId40"/>
    <p:sldId id="378" r:id="rId41"/>
    <p:sldId id="379" r:id="rId42"/>
    <p:sldId id="380" r:id="rId43"/>
    <p:sldId id="381" r:id="rId44"/>
    <p:sldId id="382" r:id="rId45"/>
    <p:sldId id="383" r:id="rId46"/>
    <p:sldId id="384" r:id="rId47"/>
    <p:sldId id="386" r:id="rId48"/>
    <p:sldId id="326" r:id="rId49"/>
    <p:sldId id="502" r:id="rId50"/>
    <p:sldId id="504" r:id="rId51"/>
    <p:sldId id="505" r:id="rId52"/>
    <p:sldId id="506" r:id="rId53"/>
    <p:sldId id="507" r:id="rId54"/>
    <p:sldId id="508" r:id="rId55"/>
    <p:sldId id="509" r:id="rId56"/>
    <p:sldId id="510" r:id="rId57"/>
    <p:sldId id="511" r:id="rId58"/>
    <p:sldId id="512" r:id="rId59"/>
    <p:sldId id="513" r:id="rId60"/>
    <p:sldId id="514" r:id="rId61"/>
    <p:sldId id="515" r:id="rId62"/>
    <p:sldId id="520" r:id="rId63"/>
    <p:sldId id="521" r:id="rId64"/>
    <p:sldId id="522" r:id="rId65"/>
    <p:sldId id="523" r:id="rId66"/>
    <p:sldId id="524" r:id="rId67"/>
    <p:sldId id="528" r:id="rId68"/>
    <p:sldId id="529" r:id="rId69"/>
    <p:sldId id="530" r:id="rId70"/>
    <p:sldId id="531" r:id="rId71"/>
    <p:sldId id="532" r:id="rId72"/>
    <p:sldId id="533" r:id="rId73"/>
    <p:sldId id="536" r:id="rId74"/>
    <p:sldId id="537" r:id="rId75"/>
    <p:sldId id="538" r:id="rId76"/>
    <p:sldId id="539" r:id="rId77"/>
    <p:sldId id="540" r:id="rId78"/>
    <p:sldId id="541" r:id="rId79"/>
    <p:sldId id="542" r:id="rId80"/>
    <p:sldId id="543" r:id="rId81"/>
    <p:sldId id="544" r:id="rId82"/>
    <p:sldId id="545" r:id="rId83"/>
    <p:sldId id="546" r:id="rId84"/>
    <p:sldId id="547" r:id="rId85"/>
    <p:sldId id="611" r:id="rId86"/>
    <p:sldId id="551" r:id="rId87"/>
    <p:sldId id="612" r:id="rId88"/>
    <p:sldId id="553" r:id="rId89"/>
    <p:sldId id="554" r:id="rId90"/>
    <p:sldId id="555" r:id="rId91"/>
    <p:sldId id="556" r:id="rId92"/>
    <p:sldId id="557" r:id="rId93"/>
    <p:sldId id="558" r:id="rId94"/>
    <p:sldId id="559" r:id="rId95"/>
    <p:sldId id="560" r:id="rId96"/>
    <p:sldId id="561" r:id="rId97"/>
    <p:sldId id="562" r:id="rId98"/>
    <p:sldId id="563" r:id="rId99"/>
    <p:sldId id="564" r:id="rId100"/>
    <p:sldId id="565" r:id="rId101"/>
    <p:sldId id="566" r:id="rId102"/>
    <p:sldId id="567" r:id="rId103"/>
    <p:sldId id="568" r:id="rId104"/>
    <p:sldId id="569" r:id="rId105"/>
    <p:sldId id="570" r:id="rId106"/>
    <p:sldId id="571" r:id="rId107"/>
    <p:sldId id="572" r:id="rId108"/>
    <p:sldId id="573" r:id="rId109"/>
    <p:sldId id="574" r:id="rId110"/>
    <p:sldId id="575" r:id="rId111"/>
    <p:sldId id="576" r:id="rId112"/>
    <p:sldId id="577" r:id="rId113"/>
    <p:sldId id="578" r:id="rId114"/>
    <p:sldId id="579" r:id="rId115"/>
    <p:sldId id="580" r:id="rId116"/>
    <p:sldId id="581" r:id="rId117"/>
    <p:sldId id="582" r:id="rId118"/>
    <p:sldId id="583" r:id="rId119"/>
    <p:sldId id="584" r:id="rId120"/>
    <p:sldId id="585" r:id="rId121"/>
    <p:sldId id="586" r:id="rId122"/>
    <p:sldId id="587" r:id="rId123"/>
    <p:sldId id="588" r:id="rId124"/>
    <p:sldId id="589" r:id="rId125"/>
    <p:sldId id="590" r:id="rId126"/>
    <p:sldId id="591" r:id="rId127"/>
    <p:sldId id="592" r:id="rId128"/>
    <p:sldId id="593" r:id="rId129"/>
    <p:sldId id="594" r:id="rId130"/>
    <p:sldId id="595" r:id="rId131"/>
    <p:sldId id="596" r:id="rId132"/>
    <p:sldId id="597" r:id="rId133"/>
    <p:sldId id="598" r:id="rId134"/>
    <p:sldId id="599" r:id="rId135"/>
    <p:sldId id="600" r:id="rId136"/>
    <p:sldId id="601" r:id="rId13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6"/>
            <p14:sldId id="257"/>
            <p14:sldId id="613"/>
            <p14:sldId id="261"/>
            <p14:sldId id="263"/>
            <p14:sldId id="264"/>
            <p14:sldId id="265"/>
            <p14:sldId id="266"/>
            <p14:sldId id="267"/>
            <p14:sldId id="614"/>
            <p14:sldId id="268"/>
            <p14:sldId id="271"/>
            <p14:sldId id="269"/>
            <p14:sldId id="270"/>
          </p14:sldIdLst>
        </p14:section>
        <p14:section name="Infrastructure as Code" id="{1B636205-AE31-0C42-856E-7B0E849D44BC}">
          <p14:sldIdLst>
            <p14:sldId id="272"/>
            <p14:sldId id="602"/>
            <p14:sldId id="603"/>
            <p14:sldId id="604"/>
            <p14:sldId id="605"/>
            <p14:sldId id="606"/>
            <p14:sldId id="607"/>
            <p14:sldId id="608"/>
            <p14:sldId id="609"/>
            <p14:sldId id="610"/>
          </p14:sldIdLst>
        </p14:section>
        <p14:section name="Building your policy" id="{C855A6F1-FE02-044C-80B0-B5488D64E9FE}">
          <p14:sldIdLst>
            <p14:sldId id="316"/>
            <p14:sldId id="357"/>
            <p14:sldId id="358"/>
            <p14:sldId id="359"/>
            <p14:sldId id="360"/>
            <p14:sldId id="361"/>
            <p14:sldId id="362"/>
            <p14:sldId id="363"/>
            <p14:sldId id="364"/>
            <p14:sldId id="365"/>
            <p14:sldId id="378"/>
            <p14:sldId id="379"/>
            <p14:sldId id="380"/>
            <p14:sldId id="381"/>
            <p14:sldId id="382"/>
            <p14:sldId id="383"/>
            <p14:sldId id="384"/>
            <p14:sldId id="386"/>
            <p14:sldId id="326"/>
          </p14:sldIdLst>
        </p14:section>
        <p14:section name="Test Driven Infrastructure" id="{4522F47B-EEBE-8E44-9DD4-A49F29FCF078}">
          <p14:sldIdLst>
            <p14:sldId id="502"/>
            <p14:sldId id="504"/>
            <p14:sldId id="505"/>
            <p14:sldId id="506"/>
            <p14:sldId id="507"/>
            <p14:sldId id="508"/>
            <p14:sldId id="509"/>
            <p14:sldId id="510"/>
            <p14:sldId id="511"/>
            <p14:sldId id="512"/>
            <p14:sldId id="513"/>
            <p14:sldId id="514"/>
            <p14:sldId id="515"/>
            <p14:sldId id="520"/>
            <p14:sldId id="521"/>
            <p14:sldId id="522"/>
            <p14:sldId id="523"/>
            <p14:sldId id="524"/>
            <p14:sldId id="528"/>
            <p14:sldId id="529"/>
            <p14:sldId id="530"/>
            <p14:sldId id="531"/>
            <p14:sldId id="532"/>
            <p14:sldId id="533"/>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611"/>
            <p14:sldId id="551"/>
            <p14:sldId id="61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Lst>
        </p14:section>
        <p14:section name="Foodcritic" id="{CDA64165-D34C-6E4B-A736-577CBB2890E8}">
          <p14:sldIdLst>
            <p14:sldId id="591"/>
            <p14:sldId id="592"/>
            <p14:sldId id="593"/>
            <p14:sldId id="594"/>
            <p14:sldId id="595"/>
            <p14:sldId id="596"/>
          </p14:sldIdLst>
        </p14:section>
        <p14:section name="Dessert" id="{205684B8-6BDE-6B46-B222-97951658029B}">
          <p14:sldIdLst>
            <p14:sldId id="597"/>
            <p14:sldId id="598"/>
            <p14:sldId id="599"/>
            <p14:sldId id="600"/>
            <p14:sldId id="601"/>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8" autoAdjust="0"/>
    <p:restoredTop sz="92183" autoAdjust="0"/>
  </p:normalViewPr>
  <p:slideViewPr>
    <p:cSldViewPr>
      <p:cViewPr>
        <p:scale>
          <a:sx n="100" d="100"/>
          <a:sy n="100" d="100"/>
        </p:scale>
        <p:origin x="-1296" y="-33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slide" Target="slides/slide130.xml"/><Relationship Id="rId137" Type="http://schemas.openxmlformats.org/officeDocument/2006/relationships/slide" Target="slides/slide131.xml"/><Relationship Id="rId138" Type="http://schemas.openxmlformats.org/officeDocument/2006/relationships/notesMaster" Target="notesMasters/notesMaster1.xml"/><Relationship Id="rId13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40" Type="http://schemas.openxmlformats.org/officeDocument/2006/relationships/printerSettings" Target="printerSettings/printerSettings1.bin"/><Relationship Id="rId141" Type="http://schemas.openxmlformats.org/officeDocument/2006/relationships/presProps" Target="presProps.xml"/><Relationship Id="rId142" Type="http://schemas.openxmlformats.org/officeDocument/2006/relationships/viewProps" Target="viewProps.xml"/><Relationship Id="rId143" Type="http://schemas.openxmlformats.org/officeDocument/2006/relationships/theme" Target="theme/theme1.xml"/><Relationship Id="rId1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155654-E075-AD4D-B199-DCB7152516E8}" type="slidenum">
              <a:rPr lang="en-US" smtClean="0">
                <a:solidFill>
                  <a:prstClr val="black"/>
                </a:solidFill>
                <a:latin typeface="Calibri"/>
              </a:rPr>
              <a:pPr/>
              <a:t>19</a:t>
            </a:fld>
            <a:endParaRPr lang="en-US" dirty="0">
              <a:solidFill>
                <a:prstClr val="black"/>
              </a:solidFill>
              <a:latin typeface="Calibri"/>
            </a:endParaRPr>
          </a:p>
        </p:txBody>
      </p:sp>
    </p:spTree>
    <p:extLst>
      <p:ext uri="{BB962C8B-B14F-4D97-AF65-F5344CB8AC3E}">
        <p14:creationId xmlns:p14="http://schemas.microsoft.com/office/powerpoint/2010/main" val="2743341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rails app 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 new chef-rep</a:t>
            </a:r>
            <a:r>
              <a:rPr lang="en-US" baseline="0" dirty="0" smtClean="0"/>
              <a:t>o for your chef project.  Go ahead and run chef generate repo chef-repo.  </a:t>
            </a:r>
            <a:r>
              <a:rPr lang="en-US" baseline="0" dirty="0" err="1" smtClean="0"/>
              <a:t>Nathen</a:t>
            </a:r>
            <a:r>
              <a:rPr lang="en-US" baseline="0" dirty="0" smtClean="0"/>
              <a:t> is going to be running the code as the same time as you, and he’ll give me a thumbs up when the command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893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cd int</a:t>
            </a:r>
            <a:r>
              <a:rPr lang="en-US" baseline="0" dirty="0" smtClean="0"/>
              <a:t>o our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smtClean="0">
                <a:solidFill>
                  <a:schemeClr val="accent5"/>
                </a:solidFill>
              </a:rPr>
              <a:t>Stakeholders--</a:t>
            </a:r>
            <a:r>
              <a:rPr lang="en-US" sz="2600" dirty="0" err="1" smtClean="0">
                <a:solidFill>
                  <a:schemeClr val="accent5"/>
                </a:solidFill>
              </a:rPr>
              <a:t>dev</a:t>
            </a:r>
            <a:r>
              <a:rPr lang="en-US" sz="2600" dirty="0" smtClean="0">
                <a:solidFill>
                  <a:schemeClr val="accent5"/>
                </a:solidFill>
              </a:rPr>
              <a:t>, ops, and others– need a </a:t>
            </a:r>
            <a:r>
              <a:rPr lang="en-US" sz="2600" u="sng" dirty="0" smtClean="0">
                <a:solidFill>
                  <a:schemeClr val="accent5"/>
                </a:solidFill>
              </a:rPr>
              <a:t>collaborative workflow</a:t>
            </a:r>
            <a:endParaRPr lang="en-US" sz="2600" u="sng" dirty="0" smtClean="0"/>
          </a:p>
          <a:p>
            <a:pPr lvl="1"/>
            <a:r>
              <a:rPr lang="en-US" sz="2600" b="1" dirty="0" smtClean="0"/>
              <a:t>Applications, runtimes </a:t>
            </a:r>
            <a:r>
              <a:rPr lang="en-US" sz="2600" i="1" dirty="0" smtClean="0"/>
              <a:t>and</a:t>
            </a:r>
            <a:r>
              <a:rPr lang="en-US" sz="2600" b="1" dirty="0" smtClean="0"/>
              <a:t> infrastructure</a:t>
            </a:r>
            <a:r>
              <a:rPr lang="en-US" sz="2600" dirty="0" smtClean="0"/>
              <a:t> must be </a:t>
            </a:r>
            <a:r>
              <a:rPr lang="en-US" sz="2600" u="sng" dirty="0" smtClean="0"/>
              <a:t>deployed together</a:t>
            </a:r>
            <a:r>
              <a:rPr lang="en-US" sz="2600" dirty="0" smtClean="0"/>
              <a:t> </a:t>
            </a:r>
          </a:p>
          <a:p>
            <a:endParaRPr lang="en-US" dirty="0"/>
          </a:p>
        </p:txBody>
      </p:sp>
      <p:sp>
        <p:nvSpPr>
          <p:cNvPr id="4" name="Slide Number Placeholder 3"/>
          <p:cNvSpPr>
            <a:spLocks noGrp="1"/>
          </p:cNvSpPr>
          <p:nvPr>
            <p:ph type="sldNum" sz="quarter" idx="10"/>
          </p:nvPr>
        </p:nvSpPr>
        <p:spPr/>
        <p:txBody>
          <a:bodyPr/>
          <a:lstStyle/>
          <a:p>
            <a:fld id="{919CE4C2-30CB-234F-ADEF-43F496C2B345}"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1790576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smtClean="0">
                <a:solidFill>
                  <a:schemeClr val="accent5"/>
                </a:solidFill>
              </a:rPr>
              <a:t>Stakeholders--</a:t>
            </a:r>
            <a:r>
              <a:rPr lang="en-US" sz="2600" dirty="0" err="1" smtClean="0">
                <a:solidFill>
                  <a:schemeClr val="accent5"/>
                </a:solidFill>
              </a:rPr>
              <a:t>dev</a:t>
            </a:r>
            <a:r>
              <a:rPr lang="en-US" sz="2600" dirty="0" smtClean="0">
                <a:solidFill>
                  <a:schemeClr val="accent5"/>
                </a:solidFill>
              </a:rPr>
              <a:t>, ops, and others– need a </a:t>
            </a:r>
            <a:r>
              <a:rPr lang="en-US" sz="2600" u="sng" dirty="0" smtClean="0">
                <a:solidFill>
                  <a:schemeClr val="accent5"/>
                </a:solidFill>
              </a:rPr>
              <a:t>collaborative workflow</a:t>
            </a:r>
            <a:endParaRPr lang="en-US" sz="2600" u="sng" dirty="0" smtClean="0"/>
          </a:p>
          <a:p>
            <a:pPr lvl="1"/>
            <a:r>
              <a:rPr lang="en-US" sz="2600" b="1" dirty="0" smtClean="0"/>
              <a:t>Applications, runtimes </a:t>
            </a:r>
            <a:r>
              <a:rPr lang="en-US" sz="2600" i="1" dirty="0" smtClean="0"/>
              <a:t>and</a:t>
            </a:r>
            <a:r>
              <a:rPr lang="en-US" sz="2600" b="1" dirty="0" smtClean="0"/>
              <a:t> infrastructure</a:t>
            </a:r>
            <a:r>
              <a:rPr lang="en-US" sz="2600" dirty="0" smtClean="0"/>
              <a:t> must be </a:t>
            </a:r>
            <a:r>
              <a:rPr lang="en-US" sz="2600" u="sng" dirty="0" smtClean="0"/>
              <a:t>deployed together</a:t>
            </a:r>
            <a:r>
              <a:rPr lang="en-US" sz="2600" dirty="0" smtClean="0"/>
              <a:t> </a:t>
            </a:r>
          </a:p>
          <a:p>
            <a:endParaRPr lang="en-US" dirty="0"/>
          </a:p>
        </p:txBody>
      </p:sp>
      <p:sp>
        <p:nvSpPr>
          <p:cNvPr id="4" name="Slide Number Placeholder 3"/>
          <p:cNvSpPr>
            <a:spLocks noGrp="1"/>
          </p:cNvSpPr>
          <p:nvPr>
            <p:ph type="sldNum" sz="quarter" idx="10"/>
          </p:nvPr>
        </p:nvSpPr>
        <p:spPr/>
        <p:txBody>
          <a:bodyPr/>
          <a:lstStyle/>
          <a:p>
            <a:fld id="{919CE4C2-30CB-234F-ADEF-43F496C2B345}"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1790576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work through as much of this as we can with</a:t>
            </a:r>
            <a:r>
              <a:rPr lang="en-US" baseline="0" dirty="0" smtClean="0"/>
              <a:t> the class leaving time for a full demo in the end</a:t>
            </a:r>
          </a:p>
          <a:p>
            <a:endParaRPr lang="en-US" baseline="0" dirty="0" smtClean="0"/>
          </a:p>
          <a:p>
            <a:r>
              <a:rPr lang="en-US" baseline="0" dirty="0" smtClean="0"/>
              <a:t>Participants will not be able to install the database in the </a:t>
            </a:r>
            <a:r>
              <a:rPr lang="en-US" baseline="0" dirty="0" err="1" smtClean="0"/>
              <a:t>docker</a:t>
            </a:r>
            <a:r>
              <a:rPr lang="en-US" baseline="0" dirty="0" smtClean="0"/>
              <a:t> instances but can do everything else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70142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baseline="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7"/>
          <p:cNvSpPr>
            <a:spLocks noGrp="1"/>
          </p:cNvSpPr>
          <p:nvPr>
            <p:ph type="body" sz="quarter" idx="10"/>
          </p:nvPr>
        </p:nvSpPr>
        <p:spPr bwMode="white">
          <a:xfrm>
            <a:off x="2260313" y="3140338"/>
            <a:ext cx="8229600" cy="384683"/>
          </a:xfrm>
        </p:spPr>
        <p:txBody>
          <a:bodyPr wrap="square" lIns="68559" tIns="68559" rIns="68559" bIns="68559">
            <a:spAutoFit/>
          </a:bodyPr>
          <a:lstStyle>
            <a:lvl1pPr marL="0" indent="0">
              <a:buNone/>
              <a:defRPr sz="1600" b="0" baseline="0">
                <a:solidFill>
                  <a:srgbClr val="435464"/>
                </a:solidFill>
              </a:defRPr>
            </a:lvl1pPr>
            <a:lvl2pPr marL="231696" indent="0">
              <a:buNone/>
              <a:defRPr sz="1600" b="1"/>
            </a:lvl2pPr>
            <a:lvl3pPr marL="457046" indent="0">
              <a:buNone/>
              <a:defRPr sz="1600" b="1"/>
            </a:lvl3pPr>
            <a:lvl4pPr marL="630023" indent="0">
              <a:buNone/>
              <a:defRPr sz="1600" b="1"/>
            </a:lvl4pPr>
            <a:lvl5pPr marL="801415" indent="0">
              <a:buNone/>
              <a:defRPr sz="1600" b="1"/>
            </a:lvl5pPr>
          </a:lstStyle>
          <a:p>
            <a:pPr lvl="0"/>
            <a:r>
              <a:rPr lang="en-US" dirty="0" smtClean="0"/>
              <a:t>Click to edit Master text styles</a:t>
            </a:r>
          </a:p>
        </p:txBody>
      </p:sp>
    </p:spTree>
    <p:extLst>
      <p:ext uri="{BB962C8B-B14F-4D97-AF65-F5344CB8AC3E}">
        <p14:creationId xmlns:p14="http://schemas.microsoft.com/office/powerpoint/2010/main" val="39778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08000" y="1392153"/>
            <a:ext cx="11173968" cy="4009465"/>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657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8000" y="1392153"/>
            <a:ext cx="11173968" cy="4009465"/>
          </a:xfrm>
        </p:spPr>
        <p:txBody>
          <a:bodyPr>
            <a:noAutofit/>
          </a:bodyPr>
          <a:lstStyle>
            <a:lvl1pPr marL="0" indent="0">
              <a:buNone/>
              <a:defRPr>
                <a:latin typeface="Consolas" panose="020B0609020204030204" pitchFamily="49" charset="0"/>
                <a:cs typeface="Consolas" panose="020B0609020204030204" pitchFamily="49" charset="0"/>
              </a:defRPr>
            </a:lvl1pPr>
            <a:lvl2pPr marL="231696" indent="0">
              <a:buNone/>
              <a:defRPr>
                <a:latin typeface="Consolas" panose="020B0609020204030204" pitchFamily="49" charset="0"/>
                <a:cs typeface="Consolas" panose="020B0609020204030204" pitchFamily="49" charset="0"/>
              </a:defRPr>
            </a:lvl2pPr>
            <a:lvl3pPr marL="457046" indent="0">
              <a:buNone/>
              <a:defRPr>
                <a:latin typeface="Consolas" panose="020B0609020204030204" pitchFamily="49" charset="0"/>
                <a:cs typeface="Consolas" panose="020B0609020204030204" pitchFamily="49" charset="0"/>
              </a:defRPr>
            </a:lvl3pPr>
            <a:lvl4pPr marL="630023" indent="0">
              <a:buNone/>
              <a:defRPr>
                <a:latin typeface="Consolas" panose="020B0609020204030204" pitchFamily="49" charset="0"/>
                <a:cs typeface="Consolas" panose="020B0609020204030204" pitchFamily="49" charset="0"/>
              </a:defRPr>
            </a:lvl4pPr>
            <a:lvl5pPr marL="80141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41124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222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1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982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1381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508004" y="457212"/>
            <a:ext cx="11175998" cy="692471"/>
          </a:xfrm>
          <a:prstGeom prst="rect">
            <a:avLst/>
          </a:prstGeom>
          <a:noFill/>
          <a:ln>
            <a:noFill/>
          </a:ln>
        </p:spPr>
        <p:txBody>
          <a:bodyPr lIns="91407" tIns="91407" rIns="91407" bIns="91407" anchor="t" anchorCtr="0"/>
          <a:lstStyle>
            <a:lvl1pPr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 name="Shape 63"/>
          <p:cNvSpPr txBox="1">
            <a:spLocks noGrp="1"/>
          </p:cNvSpPr>
          <p:nvPr>
            <p:ph type="body" idx="1"/>
          </p:nvPr>
        </p:nvSpPr>
        <p:spPr>
          <a:xfrm>
            <a:off x="508004" y="1392148"/>
            <a:ext cx="11175998" cy="4305200"/>
          </a:xfrm>
          <a:prstGeom prst="rect">
            <a:avLst/>
          </a:prstGeom>
          <a:noFill/>
          <a:ln>
            <a:noFill/>
          </a:ln>
        </p:spPr>
        <p:txBody>
          <a:bodyPr lIns="91407" tIns="91407" rIns="91407" bIns="91407" anchor="t" anchorCtr="0"/>
          <a:lstStyle>
            <a:lvl1pPr marL="236999" indent="-101569" algn="l" rtl="0">
              <a:lnSpc>
                <a:spcPct val="100000"/>
              </a:lnSpc>
              <a:spcBef>
                <a:spcPts val="667"/>
              </a:spcBef>
              <a:buClr>
                <a:srgbClr val="3E4346"/>
              </a:buClr>
              <a:buFont typeface="Arial"/>
              <a:buChar char="•"/>
              <a:defRPr/>
            </a:lvl1pPr>
            <a:lvl2pPr marL="457068" indent="-118498" algn="l" rtl="0">
              <a:lnSpc>
                <a:spcPct val="100000"/>
              </a:lnSpc>
              <a:spcBef>
                <a:spcPts val="667"/>
              </a:spcBef>
              <a:buClr>
                <a:srgbClr val="3E4346"/>
              </a:buClr>
              <a:buFont typeface="Arial"/>
              <a:buChar char="•"/>
              <a:defRPr/>
            </a:lvl2pPr>
            <a:lvl3pPr marL="626352" indent="-67715" algn="l" rtl="0">
              <a:lnSpc>
                <a:spcPct val="100000"/>
              </a:lnSpc>
              <a:spcBef>
                <a:spcPts val="667"/>
              </a:spcBef>
              <a:buClr>
                <a:srgbClr val="3E4346"/>
              </a:buClr>
              <a:buFont typeface="Arial"/>
              <a:buChar char="•"/>
              <a:defRPr/>
            </a:lvl3pPr>
            <a:lvl4pPr marL="795637" indent="-84643" algn="l" rtl="0">
              <a:lnSpc>
                <a:spcPct val="100000"/>
              </a:lnSpc>
              <a:spcBef>
                <a:spcPts val="667"/>
              </a:spcBef>
              <a:buClr>
                <a:srgbClr val="3E4346"/>
              </a:buClr>
              <a:buFont typeface="Arial"/>
              <a:buChar char="•"/>
              <a:defRPr/>
            </a:lvl4pPr>
            <a:lvl5pPr marL="981850" indent="-84643" algn="l" rtl="0">
              <a:lnSpc>
                <a:spcPct val="100000"/>
              </a:lnSpc>
              <a:spcBef>
                <a:spcPts val="667"/>
              </a:spcBef>
              <a:buClr>
                <a:srgbClr val="3E4346"/>
              </a:buClr>
              <a:buFont typeface="Arial"/>
              <a:buChar char="•"/>
              <a:defRPr/>
            </a:lvl5pPr>
            <a:lvl6pPr marL="2505408" indent="-101569" algn="l" rtl="0">
              <a:spcBef>
                <a:spcPts val="400"/>
              </a:spcBef>
              <a:buClr>
                <a:schemeClr val="dk1"/>
              </a:buClr>
              <a:buFont typeface="Arial"/>
              <a:buChar char="•"/>
              <a:defRPr/>
            </a:lvl6pPr>
            <a:lvl7pPr marL="2962475" indent="-101569" algn="l" rtl="0">
              <a:spcBef>
                <a:spcPts val="400"/>
              </a:spcBef>
              <a:buClr>
                <a:schemeClr val="dk1"/>
              </a:buClr>
              <a:buFont typeface="Arial"/>
              <a:buChar char="•"/>
              <a:defRPr/>
            </a:lvl7pPr>
            <a:lvl8pPr marL="3419543" indent="-101569" algn="l" rtl="0">
              <a:spcBef>
                <a:spcPts val="400"/>
              </a:spcBef>
              <a:buClr>
                <a:schemeClr val="dk1"/>
              </a:buClr>
              <a:buFont typeface="Arial"/>
              <a:buChar char="•"/>
              <a:defRPr/>
            </a:lvl8pPr>
            <a:lvl9pPr marL="3876610" indent="-101569" algn="l" rtl="0">
              <a:spcBef>
                <a:spcPts val="400"/>
              </a:spcBef>
              <a:buClr>
                <a:schemeClr val="dk1"/>
              </a:buClr>
              <a:buFont typeface="Arial"/>
              <a:buChar char="•"/>
              <a:defRPr/>
            </a:lvl9pPr>
          </a:lstStyle>
          <a:p>
            <a:endParaRPr/>
          </a:p>
        </p:txBody>
      </p:sp>
      <p:sp>
        <p:nvSpPr>
          <p:cNvPr id="64" name="Shape 64"/>
          <p:cNvSpPr txBox="1">
            <a:spLocks noGrp="1"/>
          </p:cNvSpPr>
          <p:nvPr>
            <p:ph type="dt" idx="10"/>
          </p:nvPr>
        </p:nvSpPr>
        <p:spPr>
          <a:xfrm>
            <a:off x="392852" y="6416039"/>
            <a:ext cx="2438400" cy="158398"/>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
        <p:nvSpPr>
          <p:cNvPr id="65" name="Shape 65"/>
          <p:cNvSpPr txBox="1">
            <a:spLocks noGrp="1"/>
          </p:cNvSpPr>
          <p:nvPr>
            <p:ph type="ftr" idx="11"/>
          </p:nvPr>
        </p:nvSpPr>
        <p:spPr>
          <a:xfrm>
            <a:off x="2954020" y="6421118"/>
            <a:ext cx="6989200" cy="153600"/>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
        <p:nvSpPr>
          <p:cNvPr id="66" name="Shape 66"/>
          <p:cNvSpPr txBox="1">
            <a:spLocks noGrp="1"/>
          </p:cNvSpPr>
          <p:nvPr>
            <p:ph type="sldNum" idx="12"/>
          </p:nvPr>
        </p:nvSpPr>
        <p:spPr>
          <a:xfrm>
            <a:off x="10064330" y="6416039"/>
            <a:ext cx="1734798" cy="158398"/>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Tree>
    <p:extLst>
      <p:ext uri="{BB962C8B-B14F-4D97-AF65-F5344CB8AC3E}">
        <p14:creationId xmlns:p14="http://schemas.microsoft.com/office/powerpoint/2010/main" val="3503916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3089" y="966272"/>
            <a:ext cx="4525838" cy="4925473"/>
          </a:xfrm>
          <a:prstGeom prst="rect">
            <a:avLst/>
          </a:prstGeom>
        </p:spPr>
      </p:pic>
    </p:spTree>
    <p:extLst>
      <p:ext uri="{BB962C8B-B14F-4D97-AF65-F5344CB8AC3E}">
        <p14:creationId xmlns:p14="http://schemas.microsoft.com/office/powerpoint/2010/main" val="227705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08009" y="1392164"/>
            <a:ext cx="11173968" cy="4009465"/>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33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2" y="1143001"/>
            <a:ext cx="3108431" cy="461665"/>
          </a:xfrm>
          <a:prstGeom prst="rect">
            <a:avLst/>
          </a:prstGeom>
        </p:spPr>
        <p:txBody>
          <a:bodyPr wrap="square" lIns="91436" tIns="45718" rIns="91436" bIns="45718" anchor="ctr" anchorCtr="0">
            <a:spAutoFit/>
          </a:bodyPr>
          <a:lstStyle/>
          <a:p>
            <a:pPr defTabSz="543398"/>
            <a:r>
              <a:rPr lang="en-US" sz="2400" b="1" dirty="0" smtClean="0">
                <a:solidFill>
                  <a:srgbClr val="3E4346"/>
                </a:solidFill>
                <a:latin typeface="Courier"/>
                <a:cs typeface="Courier"/>
              </a:rPr>
              <a:t>OPEN IN EDITOR:</a:t>
            </a:r>
            <a:endParaRPr lang="en-US" sz="2400" b="1" dirty="0">
              <a:solidFill>
                <a:srgbClr val="3E4346"/>
              </a:solidFill>
              <a:latin typeface="Courier"/>
              <a:cs typeface="Courier"/>
            </a:endParaRPr>
          </a:p>
        </p:txBody>
      </p:sp>
      <p:sp>
        <p:nvSpPr>
          <p:cNvPr id="16" name="Content Placeholder 3"/>
          <p:cNvSpPr>
            <a:spLocks noGrp="1"/>
          </p:cNvSpPr>
          <p:nvPr>
            <p:ph sz="quarter" idx="10" hasCustomPrompt="1"/>
          </p:nvPr>
        </p:nvSpPr>
        <p:spPr>
          <a:xfrm>
            <a:off x="457199" y="1837945"/>
            <a:ext cx="11201400" cy="4471416"/>
          </a:xfrm>
          <a:ln>
            <a:solidFill>
              <a:schemeClr val="tx1"/>
            </a:solidFill>
            <a:prstDash val="dash"/>
          </a:ln>
        </p:spPr>
        <p:txBody>
          <a:bodyPr lIns="91436" tIns="45718" rIns="91436" bIns="45718">
            <a:normAutofit/>
          </a:bodyPr>
          <a:lstStyle>
            <a:lvl1pPr marL="0" marR="0" indent="0" algn="l" defTabSz="914327"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pPr defTabSz="543398"/>
            <a:r>
              <a:rPr lang="en-US" sz="2400" b="1" dirty="0" smtClean="0">
                <a:solidFill>
                  <a:srgbClr val="7D868C">
                    <a:lumMod val="50000"/>
                  </a:srgb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34253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2.xml"/><Relationship Id="rId13" Type="http://schemas.openxmlformats.org/officeDocument/2006/relationships/image" Target="../media/image6.pn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08002" y="457210"/>
            <a:ext cx="11176000" cy="507831"/>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white">
          <a:xfrm>
            <a:off x="508002" y="1392148"/>
            <a:ext cx="11176000" cy="4305300"/>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45565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053" rtl="0" eaLnBrk="1" latinLnBrk="0" hangingPunct="1">
        <a:lnSpc>
          <a:spcPct val="90000"/>
        </a:lnSpc>
        <a:spcBef>
          <a:spcPct val="0"/>
        </a:spcBef>
        <a:buNone/>
        <a:defRPr lang="en-US" sz="3600" b="0" i="0" kern="1200" cap="none" spc="0" baseline="0" dirty="0" smtClean="0">
          <a:ln w="3175">
            <a:noFill/>
          </a:ln>
          <a:solidFill>
            <a:srgbClr val="435464"/>
          </a:solidFill>
          <a:effectLst/>
          <a:latin typeface="Gill Sans Light"/>
          <a:ea typeface="+mn-ea"/>
          <a:cs typeface="Gill Sans Light"/>
        </a:defRPr>
      </a:lvl1pPr>
    </p:titleStyle>
    <p:bodyStyle>
      <a:lvl1pPr marL="231696" indent="-231696" algn="l" defTabSz="914053" rtl="0" eaLnBrk="1" latinLnBrk="0" hangingPunct="1">
        <a:lnSpc>
          <a:spcPct val="100000"/>
        </a:lnSpc>
        <a:spcBef>
          <a:spcPts val="600"/>
        </a:spcBef>
        <a:buSzPct val="90000"/>
        <a:buFont typeface="Arial" pitchFamily="34" charset="0"/>
        <a:buChar char="•"/>
        <a:defRPr sz="2400" b="0" i="0" kern="1200" baseline="0">
          <a:solidFill>
            <a:srgbClr val="435464"/>
          </a:solidFill>
          <a:latin typeface="Gill Sans Light"/>
          <a:ea typeface="+mn-ea"/>
          <a:cs typeface="Gill Sans Light"/>
        </a:defRPr>
      </a:lvl1pPr>
      <a:lvl2pPr marL="457046" indent="-225348" algn="l" defTabSz="914053" rtl="0" eaLnBrk="1" latinLnBrk="0" hangingPunct="1">
        <a:lnSpc>
          <a:spcPct val="100000"/>
        </a:lnSpc>
        <a:spcBef>
          <a:spcPts val="600"/>
        </a:spcBef>
        <a:buSzPct val="90000"/>
        <a:buFont typeface="Arial" pitchFamily="34" charset="0"/>
        <a:buChar char="•"/>
        <a:defRPr sz="2000" b="0" i="0" kern="1200" baseline="0">
          <a:solidFill>
            <a:srgbClr val="435464"/>
          </a:solidFill>
          <a:latin typeface="Gill Sans Light"/>
          <a:ea typeface="+mn-ea"/>
          <a:cs typeface="Gill Sans Light"/>
        </a:defRPr>
      </a:lvl2pPr>
      <a:lvl3pPr marL="630023" indent="-172978" algn="l" defTabSz="914053" rtl="0" eaLnBrk="1" latinLnBrk="0" hangingPunct="1">
        <a:lnSpc>
          <a:spcPct val="100000"/>
        </a:lnSpc>
        <a:spcBef>
          <a:spcPts val="600"/>
        </a:spcBef>
        <a:buSzPct val="90000"/>
        <a:buFont typeface="Arial" pitchFamily="34" charset="0"/>
        <a:buChar char="•"/>
        <a:defRPr sz="1700" b="0" i="0" kern="1200" baseline="0">
          <a:solidFill>
            <a:srgbClr val="435464"/>
          </a:solidFill>
          <a:latin typeface="Gill Sans Light"/>
          <a:ea typeface="+mn-ea"/>
          <a:cs typeface="Gill Sans Light"/>
        </a:defRPr>
      </a:lvl3pPr>
      <a:lvl4pPr marL="801416" indent="-171391" algn="l" defTabSz="914053" rtl="0" eaLnBrk="1" latinLnBrk="0" hangingPunct="1">
        <a:lnSpc>
          <a:spcPct val="100000"/>
        </a:lnSpc>
        <a:spcBef>
          <a:spcPts val="600"/>
        </a:spcBef>
        <a:buSzPct val="90000"/>
        <a:buFont typeface="Arial" pitchFamily="34" charset="0"/>
        <a:buChar char="•"/>
        <a:defRPr sz="1600" b="0" i="0" kern="1200" baseline="0">
          <a:solidFill>
            <a:srgbClr val="435464"/>
          </a:solidFill>
          <a:latin typeface="Gill Sans Light"/>
          <a:ea typeface="+mn-ea"/>
          <a:cs typeface="Gill Sans Light"/>
        </a:defRPr>
      </a:lvl4pPr>
      <a:lvl5pPr marL="974394" indent="-172978" algn="l" defTabSz="914053" rtl="0" eaLnBrk="1" latinLnBrk="0" hangingPunct="1">
        <a:lnSpc>
          <a:spcPct val="100000"/>
        </a:lnSpc>
        <a:spcBef>
          <a:spcPts val="600"/>
        </a:spcBef>
        <a:buSzPct val="90000"/>
        <a:buFont typeface="Arial" pitchFamily="34" charset="0"/>
        <a:buChar char="•"/>
        <a:defRPr sz="1600" b="0" i="0" kern="1200" baseline="0">
          <a:solidFill>
            <a:srgbClr val="435464"/>
          </a:solidFill>
          <a:latin typeface="Gill Sans Light"/>
          <a:ea typeface="+mn-ea"/>
          <a:cs typeface="Gill Sans Light"/>
        </a:defRPr>
      </a:lvl5pPr>
      <a:lvl6pPr marL="2513644"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2"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9"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6"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3" rtl="0" eaLnBrk="1" latinLnBrk="0" hangingPunct="1">
        <a:defRPr sz="1700" kern="1200">
          <a:solidFill>
            <a:schemeClr val="tx1"/>
          </a:solidFill>
          <a:latin typeface="+mn-lt"/>
          <a:ea typeface="+mn-ea"/>
          <a:cs typeface="+mn-cs"/>
        </a:defRPr>
      </a:lvl1pPr>
      <a:lvl2pPr marL="457026" algn="l" defTabSz="914053" rtl="0" eaLnBrk="1" latinLnBrk="0" hangingPunct="1">
        <a:defRPr sz="1700" kern="1200">
          <a:solidFill>
            <a:schemeClr val="tx1"/>
          </a:solidFill>
          <a:latin typeface="+mn-lt"/>
          <a:ea typeface="+mn-ea"/>
          <a:cs typeface="+mn-cs"/>
        </a:defRPr>
      </a:lvl2pPr>
      <a:lvl3pPr marL="914053" algn="l" defTabSz="914053" rtl="0" eaLnBrk="1" latinLnBrk="0" hangingPunct="1">
        <a:defRPr sz="1700" kern="1200">
          <a:solidFill>
            <a:schemeClr val="tx1"/>
          </a:solidFill>
          <a:latin typeface="+mn-lt"/>
          <a:ea typeface="+mn-ea"/>
          <a:cs typeface="+mn-cs"/>
        </a:defRPr>
      </a:lvl3pPr>
      <a:lvl4pPr marL="1371080" algn="l" defTabSz="914053" rtl="0" eaLnBrk="1" latinLnBrk="0" hangingPunct="1">
        <a:defRPr sz="1700" kern="1200">
          <a:solidFill>
            <a:schemeClr val="tx1"/>
          </a:solidFill>
          <a:latin typeface="+mn-lt"/>
          <a:ea typeface="+mn-ea"/>
          <a:cs typeface="+mn-cs"/>
        </a:defRPr>
      </a:lvl4pPr>
      <a:lvl5pPr marL="1828107" algn="l" defTabSz="914053" rtl="0" eaLnBrk="1" latinLnBrk="0" hangingPunct="1">
        <a:defRPr sz="1700" kern="1200">
          <a:solidFill>
            <a:schemeClr val="tx1"/>
          </a:solidFill>
          <a:latin typeface="+mn-lt"/>
          <a:ea typeface="+mn-ea"/>
          <a:cs typeface="+mn-cs"/>
        </a:defRPr>
      </a:lvl5pPr>
      <a:lvl6pPr marL="2285131" algn="l" defTabSz="914053" rtl="0" eaLnBrk="1" latinLnBrk="0" hangingPunct="1">
        <a:defRPr sz="1700" kern="1200">
          <a:solidFill>
            <a:schemeClr val="tx1"/>
          </a:solidFill>
          <a:latin typeface="+mn-lt"/>
          <a:ea typeface="+mn-ea"/>
          <a:cs typeface="+mn-cs"/>
        </a:defRPr>
      </a:lvl6pPr>
      <a:lvl7pPr marL="2742159" algn="l" defTabSz="914053" rtl="0" eaLnBrk="1" latinLnBrk="0" hangingPunct="1">
        <a:defRPr sz="1700" kern="1200">
          <a:solidFill>
            <a:schemeClr val="tx1"/>
          </a:solidFill>
          <a:latin typeface="+mn-lt"/>
          <a:ea typeface="+mn-ea"/>
          <a:cs typeface="+mn-cs"/>
        </a:defRPr>
      </a:lvl7pPr>
      <a:lvl8pPr marL="3199187" algn="l" defTabSz="914053" rtl="0" eaLnBrk="1" latinLnBrk="0" hangingPunct="1">
        <a:defRPr sz="1700" kern="1200">
          <a:solidFill>
            <a:schemeClr val="tx1"/>
          </a:solidFill>
          <a:latin typeface="+mn-lt"/>
          <a:ea typeface="+mn-ea"/>
          <a:cs typeface="+mn-cs"/>
        </a:defRPr>
      </a:lvl8pPr>
      <a:lvl9pPr marL="3656212" algn="l" defTabSz="914053" rtl="0" eaLnBrk="1" latinLnBrk="0" hangingPunct="1">
        <a:defRPr sz="17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2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 Id="rId3" Type="http://schemas.openxmlformats.org/officeDocument/2006/relationships/image" Target="../media/image30.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slide" Target="slide9.xml"/><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emf"/><Relationship Id="rId10" Type="http://schemas.openxmlformats.org/officeDocument/2006/relationships/image" Target="../media/image20.emf"/><Relationship Id="rId11" Type="http://schemas.openxmlformats.org/officeDocument/2006/relationships/image" Target="../media/image21.emf"/><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22.emf"/><Relationship Id="rId13" Type="http://schemas.openxmlformats.org/officeDocument/2006/relationships/image" Target="../media/image23.emf"/><Relationship Id="rId14" Type="http://schemas.openxmlformats.org/officeDocument/2006/relationships/image" Target="../media/image24.emf"/><Relationship Id="rId15" Type="http://schemas.openxmlformats.org/officeDocument/2006/relationships/image" Target="../media/image25.emf"/><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emf"/><Relationship Id="rId10" Type="http://schemas.openxmlformats.org/officeDocument/2006/relationships/image" Target="../media/image2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84.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r>
              <a:rPr lang="en-US" sz="4400" dirty="0" smtClean="0"/>
              <a:t>Intro </a:t>
            </a:r>
            <a:r>
              <a:rPr lang="en-US" sz="4400" dirty="0"/>
              <a:t>to Infrastructure as </a:t>
            </a:r>
            <a:r>
              <a:rPr lang="en-US" sz="4400" dirty="0" smtClean="0"/>
              <a:t>Code</a:t>
            </a:r>
            <a:endParaRPr lang="en-US" sz="4400" dirty="0"/>
          </a:p>
        </p:txBody>
      </p:sp>
      <p:sp>
        <p:nvSpPr>
          <p:cNvPr id="6" name="Subtitle 5"/>
          <p:cNvSpPr>
            <a:spLocks noGrp="1"/>
          </p:cNvSpPr>
          <p:nvPr>
            <p:ph type="subTitle" idx="1"/>
          </p:nvPr>
        </p:nvSpPr>
        <p:spPr/>
        <p:txBody>
          <a:bodyPr/>
          <a:lstStyle/>
          <a:p>
            <a:r>
              <a:rPr lang="en-US" dirty="0"/>
              <a:t>Introduction to Chef</a:t>
            </a:r>
          </a:p>
        </p:txBody>
      </p:sp>
      <p:sp>
        <p:nvSpPr>
          <p:cNvPr id="7" name="Text Placeholder 6"/>
          <p:cNvSpPr>
            <a:spLocks noGrp="1"/>
          </p:cNvSpPr>
          <p:nvPr>
            <p:ph type="body" sz="quarter" idx="10"/>
          </p:nvPr>
        </p:nvSpPr>
        <p:spPr/>
        <p:txBody>
          <a:bodyPr>
            <a:noAutofit/>
          </a:bodyPr>
          <a:lstStyle/>
          <a:p>
            <a:r>
              <a:rPr lang="en-US" dirty="0" smtClean="0"/>
              <a:t>All Things Open - 2015</a:t>
            </a:r>
            <a:endParaRPr lang="en-US" dirty="0" smtClean="0"/>
          </a:p>
          <a:p>
            <a:r>
              <a:rPr lang="en-US" dirty="0"/>
              <a:t>https://</a:t>
            </a:r>
            <a:r>
              <a:rPr lang="en-US" dirty="0" err="1"/>
              <a:t>github.com</a:t>
            </a:r>
            <a:r>
              <a:rPr lang="en-US" dirty="0" smtClean="0"/>
              <a:t>/</a:t>
            </a:r>
            <a:r>
              <a:rPr lang="en-US" dirty="0" err="1" smtClean="0"/>
              <a:t>nathenharvey</a:t>
            </a:r>
            <a:r>
              <a:rPr lang="en-US" dirty="0" smtClean="0"/>
              <a:t>/ato-2015</a:t>
            </a:r>
            <a:endParaRPr lang="en-US" dirty="0"/>
          </a:p>
        </p:txBody>
      </p:sp>
    </p:spTree>
    <p:extLst>
      <p:ext uri="{BB962C8B-B14F-4D97-AF65-F5344CB8AC3E}">
        <p14:creationId xmlns:p14="http://schemas.microsoft.com/office/powerpoint/2010/main" val="17408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r>
              <a:rPr lang="en-US" dirty="0" smtClean="0"/>
              <a:t>?</a:t>
            </a:r>
          </a:p>
          <a:p>
            <a:r>
              <a:rPr lang="en-US" dirty="0" smtClean="0"/>
              <a:t>Experience writing automated tests?</a:t>
            </a:r>
            <a:endParaRPr lang="en-US" dirty="0"/>
          </a:p>
        </p:txBody>
      </p:sp>
    </p:spTree>
    <p:extLst>
      <p:ext uri="{BB962C8B-B14F-4D97-AF65-F5344CB8AC3E}">
        <p14:creationId xmlns:p14="http://schemas.microsoft.com/office/powerpoint/2010/main" val="195437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 </a:t>
            </a:r>
          </a:p>
          <a:p>
            <a:endParaRPr lang="en-US" dirty="0">
              <a:solidFill>
                <a:srgbClr val="4E9A06"/>
              </a:solidFill>
            </a:endParaRPr>
          </a:p>
          <a:p>
            <a:r>
              <a:rPr lang="en-US" dirty="0" smtClean="0">
                <a:solidFill>
                  <a:srgbClr val="000000"/>
                </a:solidFill>
              </a:rPr>
              <a:t>service </a:t>
            </a:r>
            <a:r>
              <a:rPr lang="en-US" dirty="0">
                <a:solidFill>
                  <a:srgbClr val="4E9A06"/>
                </a:solidFill>
              </a:rPr>
              <a:t>"</a:t>
            </a:r>
            <a:r>
              <a:rPr lang="en-US" dirty="0" smtClean="0">
                <a:solidFill>
                  <a:srgbClr val="4E9A06"/>
                </a:solidFill>
              </a:rPr>
              <a:t>apache2”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endParaRPr lang="en-US" dirty="0">
              <a:latin typeface="Courier New"/>
              <a:cs typeface="Courier New"/>
            </a:endParaRPr>
          </a:p>
        </p:txBody>
      </p:sp>
    </p:spTree>
    <p:extLst>
      <p:ext uri="{BB962C8B-B14F-4D97-AF65-F5344CB8AC3E}">
        <p14:creationId xmlns:p14="http://schemas.microsoft.com/office/powerpoint/2010/main" val="4002445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62500" lnSpcReduction="20000"/>
          </a:bodyPr>
          <a:lstStyle/>
          <a:p>
            <a:r>
              <a:rPr lang="en-US" sz="2400" dirty="0"/>
              <a:t>.F</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./spec/unit/recipes/default_spec.rb:23:in `block (3 levels) in &lt;top (required)&gt;'</a:t>
            </a:r>
          </a:p>
          <a:p>
            <a:endParaRPr lang="en-US" sz="2400" dirty="0"/>
          </a:p>
          <a:p>
            <a:r>
              <a:rPr lang="en-US" sz="2400" dirty="0"/>
              <a:t>Finished in 1.18 seconds (files took 12.7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p:txBody>
      </p:sp>
    </p:spTree>
    <p:extLst>
      <p:ext uri="{BB962C8B-B14F-4D97-AF65-F5344CB8AC3E}">
        <p14:creationId xmlns:p14="http://schemas.microsoft.com/office/powerpoint/2010/main" val="3163495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./recipes/default.rb:7</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 Placeholder 2"/>
          <p:cNvSpPr>
            <a:spLocks noGrp="1"/>
          </p:cNvSpPr>
          <p:nvPr>
            <p:ph type="body" sz="quarter" idx="10"/>
          </p:nvPr>
        </p:nvSpPr>
        <p:spPr/>
        <p:txBody>
          <a:bodyPr/>
          <a:lstStyle/>
          <a:p>
            <a:r>
              <a:rPr lang="en-US" dirty="0" smtClean="0"/>
              <a:t>Install ruby on the system</a:t>
            </a:r>
          </a:p>
          <a:p>
            <a:r>
              <a:rPr lang="en-US" dirty="0" smtClean="0"/>
              <a:t>Install and configure passenger</a:t>
            </a:r>
          </a:p>
          <a:p>
            <a:r>
              <a:rPr lang="en-US" dirty="0" smtClean="0"/>
              <a:t>Install and configure a database</a:t>
            </a:r>
          </a:p>
          <a:p>
            <a:r>
              <a:rPr lang="en-US" dirty="0" smtClean="0"/>
              <a:t>Deploy the application</a:t>
            </a:r>
          </a:p>
          <a:p>
            <a:r>
              <a:rPr lang="en-US" dirty="0" smtClean="0"/>
              <a:t>Demo the working solution</a:t>
            </a:r>
            <a:endParaRPr lang="en-US" dirty="0"/>
          </a:p>
        </p:txBody>
      </p:sp>
    </p:spTree>
    <p:extLst>
      <p:ext uri="{BB962C8B-B14F-4D97-AF65-F5344CB8AC3E}">
        <p14:creationId xmlns:p14="http://schemas.microsoft.com/office/powerpoint/2010/main" val="290277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p:txBody>
      </p:sp>
    </p:spTree>
    <p:extLst>
      <p:ext uri="{BB962C8B-B14F-4D97-AF65-F5344CB8AC3E}">
        <p14:creationId xmlns:p14="http://schemas.microsoft.com/office/powerpoint/2010/main" val="2191104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a:t>
            </a:r>
            <a:r>
              <a:rPr lang="en-US" dirty="0" smtClean="0"/>
              <a:t>me anything</a:t>
            </a:r>
            <a:r>
              <a:rPr lang="en-US" dirty="0" smtClean="0"/>
              <a:t>!</a:t>
            </a:r>
          </a:p>
          <a:p>
            <a:pPr marL="0" indent="0">
              <a:buNone/>
            </a:pP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Which version control system do your use?</a:t>
            </a:r>
            <a:endParaRPr lang="en-US" dirty="0"/>
          </a:p>
        </p:txBody>
      </p:sp>
      <p:sp>
        <p:nvSpPr>
          <p:cNvPr id="3" name="Text Placeholder 2"/>
          <p:cNvSpPr>
            <a:spLocks noGrp="1"/>
          </p:cNvSpPr>
          <p:nvPr>
            <p:ph type="body" sz="quarter" idx="10"/>
          </p:nvPr>
        </p:nvSpPr>
        <p:spPr/>
        <p:txBody>
          <a:bodyPr/>
          <a:lstStyle/>
          <a:p>
            <a:r>
              <a:rPr lang="en-US" dirty="0" err="1" smtClean="0">
                <a:latin typeface="Courier New"/>
                <a:cs typeface="Courier New"/>
              </a:rPr>
              <a:t>cp</a:t>
            </a:r>
            <a:r>
              <a:rPr lang="en-US" dirty="0" smtClean="0">
                <a:latin typeface="Courier New"/>
                <a:cs typeface="Courier New"/>
              </a:rPr>
              <a:t> foo </a:t>
            </a:r>
            <a:r>
              <a:rPr lang="en-US" dirty="0" err="1" smtClean="0">
                <a:latin typeface="Courier New"/>
                <a:cs typeface="Courier New"/>
              </a:rPr>
              <a:t>foo.bak</a:t>
            </a:r>
            <a:endParaRPr lang="en-US" dirty="0" smtClean="0">
              <a:latin typeface="Courier New"/>
              <a:cs typeface="Courier New"/>
            </a:endParaRPr>
          </a:p>
          <a:p>
            <a:r>
              <a:rPr lang="en-US" dirty="0" err="1" smtClean="0">
                <a:latin typeface="Courier New"/>
                <a:cs typeface="Courier New"/>
              </a:rPr>
              <a:t>cp</a:t>
            </a:r>
            <a:r>
              <a:rPr lang="en-US" dirty="0" smtClean="0">
                <a:latin typeface="Courier New"/>
                <a:cs typeface="Courier New"/>
              </a:rPr>
              <a:t> foo{,.</a:t>
            </a:r>
            <a:r>
              <a:rPr lang="en-US" dirty="0">
                <a:latin typeface="Courier New"/>
                <a:cs typeface="Courier New"/>
              </a:rPr>
              <a:t>`date +%</a:t>
            </a:r>
            <a:r>
              <a:rPr lang="en-US" dirty="0" err="1">
                <a:latin typeface="Courier New"/>
                <a:cs typeface="Courier New"/>
              </a:rPr>
              <a:t>Y%m%d%H%M</a:t>
            </a:r>
            <a:r>
              <a:rPr lang="en-US" dirty="0">
                <a:latin typeface="Courier New"/>
                <a:cs typeface="Courier New"/>
              </a:rPr>
              <a:t>`</a:t>
            </a:r>
            <a:r>
              <a:rPr lang="en-US" dirty="0" smtClean="0">
                <a:latin typeface="Courier New"/>
                <a:cs typeface="Courier New"/>
              </a:rPr>
              <a:t>}</a:t>
            </a:r>
          </a:p>
          <a:p>
            <a:r>
              <a:rPr lang="en-US" dirty="0" err="1">
                <a:latin typeface="Courier New"/>
                <a:cs typeface="Courier New"/>
              </a:rPr>
              <a:t>cp</a:t>
            </a:r>
            <a:r>
              <a:rPr lang="en-US" dirty="0">
                <a:latin typeface="Courier New"/>
                <a:cs typeface="Courier New"/>
              </a:rPr>
              <a:t> foo{,.`date +%</a:t>
            </a:r>
            <a:r>
              <a:rPr lang="en-US" dirty="0" err="1">
                <a:latin typeface="Courier New"/>
                <a:cs typeface="Courier New"/>
              </a:rPr>
              <a:t>Y%m%d%H%M</a:t>
            </a:r>
            <a:r>
              <a:rPr lang="en-US" dirty="0" smtClean="0">
                <a:latin typeface="Courier New"/>
                <a:cs typeface="Courier New"/>
              </a:rPr>
              <a:t>`-`$USER`}</a:t>
            </a:r>
            <a:endParaRPr lang="en-US" dirty="0">
              <a:latin typeface="Courier New"/>
              <a:cs typeface="Courier New"/>
            </a:endParaRPr>
          </a:p>
        </p:txBody>
      </p:sp>
    </p:spTree>
    <p:extLst>
      <p:ext uri="{BB962C8B-B14F-4D97-AF65-F5344CB8AC3E}">
        <p14:creationId xmlns:p14="http://schemas.microsoft.com/office/powerpoint/2010/main" val="2191104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105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lstStyle/>
          <a:p>
            <a:r>
              <a:rPr lang="en-US" sz="3700" dirty="0"/>
              <a:t>Programmatically provision and configure </a:t>
            </a:r>
            <a:r>
              <a:rPr lang="en-US" sz="3700" dirty="0" smtClean="0"/>
              <a:t>components</a:t>
            </a:r>
            <a:endParaRPr lang="en-US" sz="3700"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1543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lstStyle/>
          <a:p>
            <a:r>
              <a:rPr lang="en-US" sz="3700" dirty="0"/>
              <a:t>Programmatically provision and configure components</a:t>
            </a:r>
          </a:p>
          <a:p>
            <a:r>
              <a:rPr lang="en-US" sz="3700" dirty="0"/>
              <a:t>Treat like any other code </a:t>
            </a:r>
            <a:r>
              <a:rPr lang="en-US" sz="3700" dirty="0" smtClean="0"/>
              <a:t>base</a:t>
            </a:r>
            <a:endParaRPr lang="en-US" sz="3700"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106901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normAutofit fontScale="92500" lnSpcReduction="20000"/>
          </a:bodyPr>
          <a:lstStyle/>
          <a:p>
            <a:r>
              <a:rPr lang="en-US" dirty="0"/>
              <a:t>Programmatically provision and configure components</a:t>
            </a:r>
          </a:p>
          <a:p>
            <a:r>
              <a:rPr lang="en-US" dirty="0"/>
              <a:t>Treat like any other code base</a:t>
            </a:r>
          </a:p>
          <a:p>
            <a:r>
              <a:rPr lang="en-US" dirty="0"/>
              <a:t>Reconstruct business from code repository, data backup, and compute </a:t>
            </a:r>
            <a:r>
              <a:rPr lang="en-US" dirty="0" smtClean="0"/>
              <a:t>resources</a:t>
            </a:r>
            <a:endParaRPr lang="en-US"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389679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4" y="457204"/>
            <a:ext cx="8130408" cy="692438"/>
          </a:xfrm>
        </p:spPr>
        <p:txBody>
          <a:bodyPr/>
          <a:lstStyle/>
          <a:p>
            <a:r>
              <a:rPr lang="en-US" dirty="0" smtClean="0"/>
              <a:t>Automation</a:t>
            </a:r>
            <a:endParaRPr lang="en-US" dirty="0"/>
          </a:p>
        </p:txBody>
      </p:sp>
      <p:sp>
        <p:nvSpPr>
          <p:cNvPr id="3" name="Content Placeholder 2"/>
          <p:cNvSpPr>
            <a:spLocks noGrp="1"/>
          </p:cNvSpPr>
          <p:nvPr>
            <p:ph type="body" idx="1"/>
          </p:nvPr>
        </p:nvSpPr>
        <p:spPr>
          <a:xfrm>
            <a:off x="4550712" y="1392148"/>
            <a:ext cx="7133291" cy="4305200"/>
          </a:xfrm>
        </p:spPr>
        <p:txBody>
          <a:bodyPr/>
          <a:lstStyle/>
          <a:p>
            <a:pPr marL="0" indent="0">
              <a:buNone/>
            </a:pPr>
            <a:r>
              <a:rPr lang="en-US" sz="2000" dirty="0">
                <a:solidFill>
                  <a:srgbClr val="3F5364"/>
                </a:solidFill>
              </a:rPr>
              <a:t>Turn </a:t>
            </a:r>
            <a:r>
              <a:rPr lang="en-US" sz="2000" dirty="0">
                <a:solidFill>
                  <a:srgbClr val="3F5364"/>
                </a:solidFill>
              </a:rPr>
              <a:t>infrastructure into code—infrastructure as code is </a:t>
            </a:r>
            <a:r>
              <a:rPr lang="en-US" sz="2000" dirty="0" err="1">
                <a:solidFill>
                  <a:srgbClr val="3F5364"/>
                </a:solidFill>
              </a:rPr>
              <a:t>versionable</a:t>
            </a:r>
            <a:r>
              <a:rPr lang="en-US" sz="2000" dirty="0">
                <a:solidFill>
                  <a:srgbClr val="3F5364"/>
                </a:solidFill>
              </a:rPr>
              <a:t>, testable and repeatable. Manual processes become a thing of the past.</a:t>
            </a:r>
          </a:p>
          <a:p>
            <a:pPr marL="0" indent="0">
              <a:buNone/>
            </a:pPr>
            <a:endParaRPr lang="en-US" dirty="0">
              <a:solidFill>
                <a:schemeClr val="accent2"/>
              </a:solidFill>
            </a:endParaRPr>
          </a:p>
          <a:p>
            <a:r>
              <a:rPr lang="en-US" dirty="0">
                <a:solidFill>
                  <a:schemeClr val="accent2"/>
                </a:solidFill>
              </a:rPr>
              <a:t> Automated, full-stack application policies</a:t>
            </a:r>
          </a:p>
          <a:p>
            <a:r>
              <a:rPr lang="en-US" dirty="0">
                <a:solidFill>
                  <a:schemeClr val="accent2"/>
                </a:solidFill>
              </a:rPr>
              <a:t> Package and service installation</a:t>
            </a:r>
          </a:p>
          <a:p>
            <a:r>
              <a:rPr lang="en-US" dirty="0">
                <a:solidFill>
                  <a:schemeClr val="accent2"/>
                </a:solidFill>
              </a:rPr>
              <a:t> </a:t>
            </a:r>
            <a:r>
              <a:rPr lang="en-US" dirty="0" err="1">
                <a:solidFill>
                  <a:schemeClr val="accent2"/>
                </a:solidFill>
              </a:rPr>
              <a:t>Versionable</a:t>
            </a:r>
            <a:r>
              <a:rPr lang="en-US" dirty="0">
                <a:solidFill>
                  <a:schemeClr val="accent2"/>
                </a:solidFill>
              </a:rPr>
              <a:t>, testable, repeatable workflow</a:t>
            </a:r>
          </a:p>
          <a:p>
            <a:r>
              <a:rPr lang="en-US" dirty="0">
                <a:solidFill>
                  <a:schemeClr val="accent2"/>
                </a:solidFill>
              </a:rPr>
              <a:t> Scalable application policies</a:t>
            </a:r>
          </a:p>
          <a:p>
            <a:r>
              <a:rPr lang="en-US" dirty="0">
                <a:solidFill>
                  <a:schemeClr val="accent2"/>
                </a:solidFill>
              </a:rPr>
              <a:t> Management of interdependencies across nodes</a:t>
            </a:r>
          </a:p>
          <a:p>
            <a:endParaRPr lang="en-US" dirty="0">
              <a:solidFill>
                <a:srgbClr val="FFFFFF"/>
              </a:solidFill>
            </a:endParaRPr>
          </a:p>
        </p:txBody>
      </p:sp>
      <p:sp>
        <p:nvSpPr>
          <p:cNvPr id="4" name="Rectangle 3"/>
          <p:cNvSpPr/>
          <p:nvPr/>
        </p:nvSpPr>
        <p:spPr bwMode="auto">
          <a:xfrm>
            <a:off x="1" y="1256832"/>
            <a:ext cx="4299362" cy="5601168"/>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sp>
        <p:nvSpPr>
          <p:cNvPr id="5" name="Rectangle 4"/>
          <p:cNvSpPr/>
          <p:nvPr/>
        </p:nvSpPr>
        <p:spPr bwMode="auto">
          <a:xfrm>
            <a:off x="1" y="1"/>
            <a:ext cx="4299362" cy="457202"/>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pic>
        <p:nvPicPr>
          <p:cNvPr id="6" name="Picture 5"/>
          <p:cNvPicPr>
            <a:picLocks noChangeAspect="1"/>
          </p:cNvPicPr>
          <p:nvPr/>
        </p:nvPicPr>
        <p:blipFill>
          <a:blip r:embed="rId3"/>
          <a:stretch>
            <a:fillRect/>
          </a:stretch>
        </p:blipFill>
        <p:spPr>
          <a:xfrm>
            <a:off x="791415" y="2393992"/>
            <a:ext cx="2714220" cy="2308155"/>
          </a:xfrm>
          <a:prstGeom prst="rect">
            <a:avLst/>
          </a:prstGeom>
        </p:spPr>
      </p:pic>
      <p:sp>
        <p:nvSpPr>
          <p:cNvPr id="7" name="Left Arrow 6">
            <a:hlinkClick r:id="rId4" action="ppaction://hlinksldjump"/>
          </p:cNvPr>
          <p:cNvSpPr/>
          <p:nvPr/>
        </p:nvSpPr>
        <p:spPr bwMode="auto">
          <a:xfrm>
            <a:off x="1955860" y="6350307"/>
            <a:ext cx="390951" cy="310127"/>
          </a:xfrm>
          <a:prstGeom prst="leftArrow">
            <a:avLst>
              <a:gd name="adj1" fmla="val 77301"/>
              <a:gd name="adj2" fmla="val 74571"/>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96571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sz="3900" dirty="0" smtClean="0"/>
              <a:t>VP, Community Development at </a:t>
            </a:r>
            <a:r>
              <a:rPr lang="en-US" sz="3900" dirty="0" smtClean="0"/>
              <a:t>Chef</a:t>
            </a:r>
          </a:p>
          <a:p>
            <a:r>
              <a:rPr lang="en-US" sz="3900" dirty="0" smtClean="0"/>
              <a:t>Co-host of the Food Fight Show</a:t>
            </a:r>
          </a:p>
          <a:p>
            <a:r>
              <a:rPr lang="en-US" sz="3900" dirty="0" smtClean="0"/>
              <a:t>Co-organizer of </a:t>
            </a:r>
            <a:r>
              <a:rPr lang="en-US" sz="3900" dirty="0" err="1" smtClean="0"/>
              <a:t>DevOpsDC</a:t>
            </a:r>
            <a:r>
              <a:rPr lang="en-US" sz="3900" dirty="0" smtClean="0"/>
              <a:t> </a:t>
            </a:r>
            <a:r>
              <a:rPr lang="en-US" sz="3900" dirty="0" err="1" smtClean="0"/>
              <a:t>meetup</a:t>
            </a:r>
            <a:endParaRPr lang="en-US" sz="3900" dirty="0" smtClean="0"/>
          </a:p>
          <a:p>
            <a:r>
              <a:rPr lang="en-US" sz="3900" dirty="0" smtClean="0"/>
              <a:t>Occasional farmer – </a:t>
            </a:r>
            <a:r>
              <a:rPr lang="en-US" sz="3900" dirty="0" smtClean="0">
                <a:hlinkClick r:id="rId2"/>
              </a:rPr>
              <a:t>http://bit.ly/farmer-nathen</a:t>
            </a:r>
            <a:endParaRPr lang="en-US" sz="3900" dirty="0"/>
          </a:p>
          <a:p>
            <a:r>
              <a:rPr lang="en-US" sz="3900" dirty="0" smtClean="0"/>
              <a:t>Love Eggs – </a:t>
            </a:r>
            <a:r>
              <a:rPr lang="en-US" sz="3900" dirty="0" smtClean="0">
                <a:hlinkClick r:id="rId3"/>
              </a:rPr>
              <a:t>http://eggs.chef.io</a:t>
            </a:r>
            <a:endParaRPr lang="en-US" sz="3900" dirty="0" smtClean="0"/>
          </a:p>
          <a:p>
            <a:endParaRPr lang="en-US" sz="3900" dirty="0"/>
          </a:p>
          <a:p>
            <a:r>
              <a:rPr lang="en-US" sz="3900" dirty="0" smtClean="0"/>
              <a:t>@</a:t>
            </a:r>
            <a:r>
              <a:rPr lang="en-US" sz="3900" dirty="0" err="1" smtClean="0"/>
              <a:t>nathenharvey</a:t>
            </a:r>
            <a:endParaRPr lang="en-US" sz="3900" dirty="0" smtClean="0"/>
          </a:p>
          <a:p>
            <a:r>
              <a:rPr lang="en-US" sz="3900" dirty="0" err="1" smtClean="0"/>
              <a:t>nharvey@chef.io</a:t>
            </a:r>
            <a:endParaRPr lang="en-US" sz="3900"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Gill Sans Light"/>
                <a:cs typeface="Gill Sans Light"/>
              </a:rPr>
              <a:t>Chef Server</a:t>
            </a:r>
            <a:endParaRPr lang="en-US" b="0" dirty="0">
              <a:latin typeface="Gill Sans Light"/>
              <a:cs typeface="Gill Sans Light"/>
            </a:endParaRPr>
          </a:p>
        </p:txBody>
      </p:sp>
      <p:sp>
        <p:nvSpPr>
          <p:cNvPr id="3" name="Can 2"/>
          <p:cNvSpPr/>
          <p:nvPr/>
        </p:nvSpPr>
        <p:spPr bwMode="auto">
          <a:xfrm>
            <a:off x="1100156" y="2835329"/>
            <a:ext cx="905175" cy="793718"/>
          </a:xfrm>
          <a:prstGeom prst="can">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r>
              <a:rPr lang="en-US" sz="1100" dirty="0">
                <a:gradFill>
                  <a:gsLst>
                    <a:gs pos="0">
                      <a:srgbClr val="FFFFFF"/>
                    </a:gs>
                    <a:gs pos="100000">
                      <a:srgbClr val="FFFFFF"/>
                    </a:gs>
                  </a:gsLst>
                  <a:lin ang="5400000" scaled="0"/>
                </a:gradFill>
                <a:latin typeface="Gill Sans Light"/>
                <a:cs typeface="Gill Sans Light"/>
              </a:rPr>
              <a:t>Revision control system</a:t>
            </a:r>
          </a:p>
        </p:txBody>
      </p:sp>
      <p:sp>
        <p:nvSpPr>
          <p:cNvPr id="10" name="Rectangle 9"/>
          <p:cNvSpPr/>
          <p:nvPr/>
        </p:nvSpPr>
        <p:spPr bwMode="auto">
          <a:xfrm>
            <a:off x="2896579" y="2236559"/>
            <a:ext cx="2450933" cy="176845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r>
              <a:rPr lang="en-US" sz="2000" dirty="0">
                <a:gradFill>
                  <a:gsLst>
                    <a:gs pos="0">
                      <a:srgbClr val="FFFFFF"/>
                    </a:gs>
                    <a:gs pos="100000">
                      <a:srgbClr val="FFFFFF"/>
                    </a:gs>
                  </a:gsLst>
                  <a:lin ang="5400000" scaled="0"/>
                </a:gradFill>
                <a:latin typeface="Gill Sans Light"/>
                <a:cs typeface="Gill Sans Light"/>
              </a:rPr>
              <a:t>Chef server</a:t>
            </a:r>
          </a:p>
        </p:txBody>
      </p:sp>
      <p:sp>
        <p:nvSpPr>
          <p:cNvPr id="11" name="Rectangle 10"/>
          <p:cNvSpPr/>
          <p:nvPr/>
        </p:nvSpPr>
        <p:spPr bwMode="auto">
          <a:xfrm>
            <a:off x="7088232"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cxnSp>
        <p:nvCxnSpPr>
          <p:cNvPr id="13" name="Straight Arrow Connector 12"/>
          <p:cNvCxnSpPr/>
          <p:nvPr/>
        </p:nvCxnSpPr>
        <p:spPr>
          <a:xfrm>
            <a:off x="2088884" y="3225224"/>
            <a:ext cx="779843" cy="0"/>
          </a:xfrm>
          <a:prstGeom prst="straightConnector1">
            <a:avLst/>
          </a:prstGeom>
          <a:ln w="38100" cmpd="sng">
            <a:solidFill>
              <a:schemeClr val="accent1"/>
            </a:solidFill>
            <a:prstDash val="lgDash"/>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bwMode="auto">
          <a:xfrm>
            <a:off x="7688708"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28" name="Rectangle 27"/>
          <p:cNvSpPr/>
          <p:nvPr/>
        </p:nvSpPr>
        <p:spPr bwMode="auto">
          <a:xfrm>
            <a:off x="8289184"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29" name="Rectangle 28"/>
          <p:cNvSpPr/>
          <p:nvPr/>
        </p:nvSpPr>
        <p:spPr bwMode="auto">
          <a:xfrm>
            <a:off x="8889661"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0" name="Rectangle 29"/>
          <p:cNvSpPr/>
          <p:nvPr/>
        </p:nvSpPr>
        <p:spPr bwMode="auto">
          <a:xfrm>
            <a:off x="9490137"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1" name="Rectangle 30"/>
          <p:cNvSpPr/>
          <p:nvPr/>
        </p:nvSpPr>
        <p:spPr bwMode="auto">
          <a:xfrm>
            <a:off x="10090614"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2" name="Rectangle 31"/>
          <p:cNvSpPr/>
          <p:nvPr/>
        </p:nvSpPr>
        <p:spPr bwMode="auto">
          <a:xfrm>
            <a:off x="7089901"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3" name="Rectangle 32"/>
          <p:cNvSpPr/>
          <p:nvPr/>
        </p:nvSpPr>
        <p:spPr bwMode="auto">
          <a:xfrm>
            <a:off x="7690375"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4" name="Rectangle 33"/>
          <p:cNvSpPr/>
          <p:nvPr/>
        </p:nvSpPr>
        <p:spPr bwMode="auto">
          <a:xfrm>
            <a:off x="8290852"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5" name="Rectangle 34"/>
          <p:cNvSpPr/>
          <p:nvPr/>
        </p:nvSpPr>
        <p:spPr bwMode="auto">
          <a:xfrm>
            <a:off x="8891328"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6" name="Rectangle 35"/>
          <p:cNvSpPr/>
          <p:nvPr/>
        </p:nvSpPr>
        <p:spPr bwMode="auto">
          <a:xfrm>
            <a:off x="9491804"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7" name="Rectangle 36"/>
          <p:cNvSpPr/>
          <p:nvPr/>
        </p:nvSpPr>
        <p:spPr bwMode="auto">
          <a:xfrm>
            <a:off x="10092281"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8" name="Rectangle 37"/>
          <p:cNvSpPr/>
          <p:nvPr/>
        </p:nvSpPr>
        <p:spPr bwMode="auto">
          <a:xfrm>
            <a:off x="7102157"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9" name="Rectangle 38"/>
          <p:cNvSpPr/>
          <p:nvPr/>
        </p:nvSpPr>
        <p:spPr bwMode="auto">
          <a:xfrm>
            <a:off x="7702634"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0" name="Rectangle 39"/>
          <p:cNvSpPr/>
          <p:nvPr/>
        </p:nvSpPr>
        <p:spPr bwMode="auto">
          <a:xfrm>
            <a:off x="8303111"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1" name="Rectangle 40"/>
          <p:cNvSpPr/>
          <p:nvPr/>
        </p:nvSpPr>
        <p:spPr bwMode="auto">
          <a:xfrm>
            <a:off x="8903587"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2" name="Rectangle 41"/>
          <p:cNvSpPr/>
          <p:nvPr/>
        </p:nvSpPr>
        <p:spPr bwMode="auto">
          <a:xfrm>
            <a:off x="9504062"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3" name="Rectangle 42"/>
          <p:cNvSpPr/>
          <p:nvPr/>
        </p:nvSpPr>
        <p:spPr bwMode="auto">
          <a:xfrm>
            <a:off x="10104539"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4" name="Rectangle 43"/>
          <p:cNvSpPr/>
          <p:nvPr/>
        </p:nvSpPr>
        <p:spPr bwMode="auto">
          <a:xfrm>
            <a:off x="7103826"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5" name="Rectangle 44"/>
          <p:cNvSpPr/>
          <p:nvPr/>
        </p:nvSpPr>
        <p:spPr bwMode="auto">
          <a:xfrm>
            <a:off x="7704302"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6" name="Rectangle 45"/>
          <p:cNvSpPr/>
          <p:nvPr/>
        </p:nvSpPr>
        <p:spPr bwMode="auto">
          <a:xfrm>
            <a:off x="8304777"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7" name="Rectangle 46"/>
          <p:cNvSpPr/>
          <p:nvPr/>
        </p:nvSpPr>
        <p:spPr bwMode="auto">
          <a:xfrm>
            <a:off x="8905254"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8" name="Rectangle 47"/>
          <p:cNvSpPr/>
          <p:nvPr/>
        </p:nvSpPr>
        <p:spPr bwMode="auto">
          <a:xfrm>
            <a:off x="9505730"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9" name="Rectangle 48"/>
          <p:cNvSpPr/>
          <p:nvPr/>
        </p:nvSpPr>
        <p:spPr bwMode="auto">
          <a:xfrm>
            <a:off x="10106207"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cxnSp>
        <p:nvCxnSpPr>
          <p:cNvPr id="51" name="Straight Arrow Connector 50"/>
          <p:cNvCxnSpPr/>
          <p:nvPr/>
        </p:nvCxnSpPr>
        <p:spPr>
          <a:xfrm flipH="1">
            <a:off x="5458917" y="2433188"/>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5500694" y="2537635"/>
            <a:ext cx="1350798" cy="0"/>
          </a:xfrm>
          <a:prstGeom prst="straightConnector1">
            <a:avLst/>
          </a:prstGeom>
          <a:ln w="38100" cmpd="sng">
            <a:solidFill>
              <a:schemeClr val="accent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5458917" y="3648008"/>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5558065" y="3751260"/>
            <a:ext cx="1350798" cy="0"/>
          </a:xfrm>
          <a:prstGeom prst="straightConnector1">
            <a:avLst/>
          </a:prstGeom>
          <a:ln w="38100" cmpd="sng">
            <a:solidFill>
              <a:schemeClr val="accent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964159" y="2583792"/>
            <a:ext cx="346249"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Policy</a:t>
            </a:r>
          </a:p>
        </p:txBody>
      </p:sp>
      <p:cxnSp>
        <p:nvCxnSpPr>
          <p:cNvPr id="58" name="Straight Arrow Connector 57"/>
          <p:cNvCxnSpPr/>
          <p:nvPr/>
        </p:nvCxnSpPr>
        <p:spPr>
          <a:xfrm flipH="1">
            <a:off x="5500694" y="3123207"/>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013187" y="3131624"/>
            <a:ext cx="304470"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State</a:t>
            </a:r>
          </a:p>
        </p:txBody>
      </p:sp>
      <p:sp>
        <p:nvSpPr>
          <p:cNvPr id="60" name="TextBox 59"/>
          <p:cNvSpPr txBox="1"/>
          <p:nvPr/>
        </p:nvSpPr>
        <p:spPr>
          <a:xfrm>
            <a:off x="5754013" y="3786405"/>
            <a:ext cx="787024"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State queries</a:t>
            </a:r>
          </a:p>
        </p:txBody>
      </p:sp>
      <p:sp>
        <p:nvSpPr>
          <p:cNvPr id="61" name="TextBox 60"/>
          <p:cNvSpPr txBox="1"/>
          <p:nvPr/>
        </p:nvSpPr>
        <p:spPr>
          <a:xfrm>
            <a:off x="7826396" y="4387459"/>
            <a:ext cx="2401904" cy="830997"/>
          </a:xfrm>
          <a:prstGeom prst="rect">
            <a:avLst/>
          </a:prstGeom>
          <a:noFill/>
        </p:spPr>
        <p:txBody>
          <a:bodyPr wrap="square" lIns="0" tIns="0" rIns="0" bIns="0" rtlCol="0">
            <a:spAutoFit/>
          </a:bodyPr>
          <a:lstStyle/>
          <a:p>
            <a:pPr algn="ctr" defTabSz="543377"/>
            <a:r>
              <a:rPr lang="en-US" dirty="0">
                <a:solidFill>
                  <a:srgbClr val="2F3336"/>
                </a:solidFill>
                <a:latin typeface="Gill Sans Light"/>
                <a:cs typeface="Gill Sans Light"/>
              </a:rPr>
              <a:t>Servers, VMs, cloud instances, etc.</a:t>
            </a:r>
          </a:p>
          <a:p>
            <a:pPr algn="ctr" defTabSz="543377"/>
            <a:r>
              <a:rPr lang="en-US" dirty="0">
                <a:solidFill>
                  <a:srgbClr val="2F3336"/>
                </a:solidFill>
                <a:latin typeface="Gill Sans Light"/>
                <a:cs typeface="Gill Sans Light"/>
              </a:rPr>
              <a:t> running the Chef client</a:t>
            </a:r>
          </a:p>
        </p:txBody>
      </p:sp>
      <p:sp>
        <p:nvSpPr>
          <p:cNvPr id="62" name="TextBox 61"/>
          <p:cNvSpPr txBox="1"/>
          <p:nvPr/>
        </p:nvSpPr>
        <p:spPr>
          <a:xfrm>
            <a:off x="589345" y="5319119"/>
            <a:ext cx="9105057" cy="1538883"/>
          </a:xfrm>
          <a:prstGeom prst="rect">
            <a:avLst/>
          </a:prstGeom>
          <a:noFill/>
        </p:spPr>
        <p:txBody>
          <a:bodyPr wrap="none" lIns="0" tIns="0" rIns="0" bIns="0" rtlCol="0">
            <a:spAutoFit/>
          </a:bodyPr>
          <a:lstStyle/>
          <a:p>
            <a:pPr marL="285728" indent="-285728" defTabSz="543377">
              <a:buFont typeface="Arial"/>
              <a:buChar char="•"/>
            </a:pPr>
            <a:r>
              <a:rPr lang="en-US" sz="2000" dirty="0">
                <a:solidFill>
                  <a:srgbClr val="2F3336"/>
                </a:solidFill>
                <a:latin typeface="Gill Sans Light"/>
                <a:cs typeface="Gill Sans Light"/>
              </a:rPr>
              <a:t>The Chef server stores policy and configuration data</a:t>
            </a:r>
          </a:p>
          <a:p>
            <a:pPr marL="285728" indent="-285728" defTabSz="543377">
              <a:buFont typeface="Arial"/>
              <a:buChar char="•"/>
            </a:pPr>
            <a:r>
              <a:rPr lang="en-US" sz="2000" dirty="0">
                <a:solidFill>
                  <a:srgbClr val="2F3336"/>
                </a:solidFill>
                <a:latin typeface="Gill Sans Light"/>
                <a:cs typeface="Gill Sans Light"/>
              </a:rPr>
              <a:t>The Chef client periodically runs on each node in the network</a:t>
            </a:r>
          </a:p>
          <a:p>
            <a:pPr marL="285728" indent="-285728" defTabSz="543377">
              <a:buFont typeface="Arial"/>
              <a:buChar char="•"/>
            </a:pPr>
            <a:r>
              <a:rPr lang="en-US" sz="2000" dirty="0">
                <a:solidFill>
                  <a:srgbClr val="2F3336"/>
                </a:solidFill>
                <a:latin typeface="Gill Sans Light"/>
                <a:cs typeface="Gill Sans Light"/>
              </a:rPr>
              <a:t>Chef clients poll the server for the latest policies </a:t>
            </a:r>
          </a:p>
          <a:p>
            <a:pPr marL="285728" indent="-285728" defTabSz="543377">
              <a:buFont typeface="Arial"/>
              <a:buChar char="•"/>
            </a:pPr>
            <a:r>
              <a:rPr lang="en-US" sz="2000" dirty="0">
                <a:solidFill>
                  <a:srgbClr val="2F3336"/>
                </a:solidFill>
                <a:latin typeface="Gill Sans Light"/>
                <a:cs typeface="Gill Sans Light"/>
              </a:rPr>
              <a:t>Chef clients notify the server of their states and can query for the states of other nodes</a:t>
            </a:r>
          </a:p>
          <a:p>
            <a:pPr marL="285728" indent="-285728" defTabSz="543377">
              <a:buFont typeface="Arial"/>
              <a:buChar char="•"/>
            </a:pPr>
            <a:endParaRPr lang="en-US" sz="2000" dirty="0" err="1">
              <a:solidFill>
                <a:srgbClr val="2F3336"/>
              </a:solidFill>
              <a:latin typeface="Gill Sans Light"/>
              <a:cs typeface="Gill Sans Light"/>
            </a:endParaRPr>
          </a:p>
        </p:txBody>
      </p:sp>
    </p:spTree>
    <p:extLst>
      <p:ext uri="{BB962C8B-B14F-4D97-AF65-F5344CB8AC3E}">
        <p14:creationId xmlns:p14="http://schemas.microsoft.com/office/powerpoint/2010/main" val="38123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5"/>
            <a:ext cx="11176000" cy="505480"/>
          </a:xfrm>
        </p:spPr>
        <p:txBody>
          <a:bodyPr/>
          <a:lstStyle/>
          <a:p>
            <a:r>
              <a:rPr lang="en-US" dirty="0" smtClean="0"/>
              <a:t>Automate Infrastructure and Applications</a:t>
            </a:r>
            <a:endParaRPr lang="en-US" dirty="0"/>
          </a:p>
        </p:txBody>
      </p:sp>
      <p:grpSp>
        <p:nvGrpSpPr>
          <p:cNvPr id="10" name="Group 9"/>
          <p:cNvGrpSpPr/>
          <p:nvPr/>
        </p:nvGrpSpPr>
        <p:grpSpPr>
          <a:xfrm>
            <a:off x="638157" y="1630208"/>
            <a:ext cx="2350389" cy="3668585"/>
            <a:chOff x="765788" y="1925873"/>
            <a:chExt cx="2820467" cy="4402302"/>
          </a:xfrm>
        </p:grpSpPr>
        <p:sp>
          <p:nvSpPr>
            <p:cNvPr id="26" name="Rectangle 25"/>
            <p:cNvSpPr/>
            <p:nvPr/>
          </p:nvSpPr>
          <p:spPr bwMode="auto">
            <a:xfrm>
              <a:off x="1037369" y="1925873"/>
              <a:ext cx="2365193" cy="547887"/>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Apps</a:t>
              </a:r>
            </a:p>
          </p:txBody>
        </p:sp>
        <p:sp>
          <p:nvSpPr>
            <p:cNvPr id="27" name="Rectangle 26"/>
            <p:cNvSpPr/>
            <p:nvPr/>
          </p:nvSpPr>
          <p:spPr bwMode="auto">
            <a:xfrm>
              <a:off x="1037369" y="3440618"/>
              <a:ext cx="2365193" cy="547887"/>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sz="1500" dirty="0" smtClean="0">
                  <a:gradFill>
                    <a:gsLst>
                      <a:gs pos="0">
                        <a:srgbClr val="FFFFFF"/>
                      </a:gs>
                      <a:gs pos="100000">
                        <a:srgbClr val="FFFFFF"/>
                      </a:gs>
                    </a:gsLst>
                    <a:lin ang="5400000" scaled="0"/>
                  </a:gradFill>
                  <a:latin typeface="Gill Sans Light"/>
                  <a:cs typeface="Gill Sans Light"/>
                </a:rPr>
                <a:t>Runtime environments</a:t>
              </a:r>
              <a:endParaRPr lang="en-US" sz="1500" dirty="0">
                <a:gradFill>
                  <a:gsLst>
                    <a:gs pos="0">
                      <a:srgbClr val="FFFFFF"/>
                    </a:gs>
                    <a:gs pos="100000">
                      <a:srgbClr val="FFFFFF"/>
                    </a:gs>
                  </a:gsLst>
                  <a:lin ang="5400000" scaled="0"/>
                </a:gradFill>
                <a:latin typeface="Gill Sans Light"/>
                <a:cs typeface="Gill Sans Light"/>
              </a:endParaRPr>
            </a:p>
          </p:txBody>
        </p:sp>
        <p:sp>
          <p:nvSpPr>
            <p:cNvPr id="28" name="Rectangle 27"/>
            <p:cNvSpPr/>
            <p:nvPr/>
          </p:nvSpPr>
          <p:spPr bwMode="auto">
            <a:xfrm>
              <a:off x="1037369" y="4960736"/>
              <a:ext cx="2365193" cy="547887"/>
            </a:xfrm>
            <a:prstGeom prst="rect">
              <a:avLst/>
            </a:prstGeom>
            <a:solidFill>
              <a:schemeClr val="accent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Infrastructure</a:t>
              </a:r>
            </a:p>
          </p:txBody>
        </p:sp>
        <p:pic>
          <p:nvPicPr>
            <p:cNvPr id="45" name="Picture 44" descr="docker-an-open-source-startup-you-need-to-know-abou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493" y="4138906"/>
              <a:ext cx="625101" cy="517271"/>
            </a:xfrm>
            <a:prstGeom prst="rect">
              <a:avLst/>
            </a:prstGeom>
          </p:spPr>
        </p:pic>
        <p:pic>
          <p:nvPicPr>
            <p:cNvPr id="46" name="Picture 45" descr="Linux_logo.p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066" y="4138906"/>
              <a:ext cx="439815" cy="517271"/>
            </a:xfrm>
            <a:prstGeom prst="rect">
              <a:avLst/>
            </a:prstGeom>
          </p:spPr>
        </p:pic>
        <p:pic>
          <p:nvPicPr>
            <p:cNvPr id="49" name="Picture 48" descr="Windows_logo_-_20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0563" y="4083456"/>
              <a:ext cx="522393" cy="572721"/>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6693" y="2577193"/>
              <a:ext cx="325703" cy="526135"/>
            </a:xfrm>
            <a:prstGeom prst="rect">
              <a:avLst/>
            </a:prstGeom>
          </p:spPr>
        </p:pic>
        <p:pic>
          <p:nvPicPr>
            <p:cNvPr id="54" name="Picture 53" descr="aws-logo_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5788" y="5761571"/>
              <a:ext cx="902402" cy="329019"/>
            </a:xfrm>
            <a:prstGeom prst="rect">
              <a:avLst/>
            </a:prstGeom>
          </p:spPr>
        </p:pic>
        <p:pic>
          <p:nvPicPr>
            <p:cNvPr id="55" name="Picture 54" descr="microsoft-azure-logo.png"/>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24066" y="5626794"/>
              <a:ext cx="687145" cy="590857"/>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49184" y="5626794"/>
              <a:ext cx="343772" cy="590857"/>
            </a:xfrm>
            <a:prstGeom prst="rect">
              <a:avLst/>
            </a:prstGeom>
          </p:spPr>
        </p:pic>
        <p:pic>
          <p:nvPicPr>
            <p:cNvPr id="63" name="Picture 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1493" y="2577193"/>
              <a:ext cx="786697" cy="526135"/>
            </a:xfrm>
            <a:prstGeom prst="rect">
              <a:avLst/>
            </a:prstGeom>
          </p:spPr>
        </p:pic>
        <p:pic>
          <p:nvPicPr>
            <p:cNvPr id="64" name="Picture 6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96988" y="2577193"/>
              <a:ext cx="695967" cy="545347"/>
            </a:xfrm>
            <a:prstGeom prst="rect">
              <a:avLst/>
            </a:prstGeom>
          </p:spPr>
        </p:pic>
        <p:sp>
          <p:nvSpPr>
            <p:cNvPr id="65" name="TextBox 64"/>
            <p:cNvSpPr txBox="1"/>
            <p:nvPr/>
          </p:nvSpPr>
          <p:spPr>
            <a:xfrm>
              <a:off x="3423047" y="2855132"/>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6" name="TextBox 65"/>
            <p:cNvSpPr txBox="1"/>
            <p:nvPr/>
          </p:nvSpPr>
          <p:spPr>
            <a:xfrm>
              <a:off x="3423049" y="4369876"/>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7" name="TextBox 66"/>
            <p:cNvSpPr txBox="1"/>
            <p:nvPr/>
          </p:nvSpPr>
          <p:spPr>
            <a:xfrm>
              <a:off x="3423049" y="5958843"/>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grpSp>
    </p:spTree>
    <p:extLst>
      <p:ext uri="{BB962C8B-B14F-4D97-AF65-F5344CB8AC3E}">
        <p14:creationId xmlns:p14="http://schemas.microsoft.com/office/powerpoint/2010/main" val="296902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5"/>
            <a:ext cx="11176000" cy="505480"/>
          </a:xfrm>
        </p:spPr>
        <p:txBody>
          <a:bodyPr/>
          <a:lstStyle/>
          <a:p>
            <a:r>
              <a:rPr lang="en-US" dirty="0"/>
              <a:t>Automate Infrastructure and Applications</a:t>
            </a:r>
          </a:p>
        </p:txBody>
      </p:sp>
      <p:grpSp>
        <p:nvGrpSpPr>
          <p:cNvPr id="10" name="Group 9"/>
          <p:cNvGrpSpPr/>
          <p:nvPr/>
        </p:nvGrpSpPr>
        <p:grpSpPr>
          <a:xfrm>
            <a:off x="638157" y="1630208"/>
            <a:ext cx="4071965" cy="3668585"/>
            <a:chOff x="765788" y="1925873"/>
            <a:chExt cx="4886358" cy="4402302"/>
          </a:xfrm>
        </p:grpSpPr>
        <p:sp>
          <p:nvSpPr>
            <p:cNvPr id="26" name="Rectangle 25"/>
            <p:cNvSpPr/>
            <p:nvPr/>
          </p:nvSpPr>
          <p:spPr bwMode="auto">
            <a:xfrm>
              <a:off x="1037369" y="1925873"/>
              <a:ext cx="2365193" cy="547887"/>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Apps</a:t>
              </a:r>
            </a:p>
          </p:txBody>
        </p:sp>
        <p:sp>
          <p:nvSpPr>
            <p:cNvPr id="27" name="Rectangle 26"/>
            <p:cNvSpPr/>
            <p:nvPr/>
          </p:nvSpPr>
          <p:spPr bwMode="auto">
            <a:xfrm>
              <a:off x="1037369" y="3440618"/>
              <a:ext cx="2365193" cy="547887"/>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sz="1500" dirty="0">
                  <a:gradFill>
                    <a:gsLst>
                      <a:gs pos="0">
                        <a:srgbClr val="FFFFFF"/>
                      </a:gs>
                      <a:gs pos="100000">
                        <a:srgbClr val="FFFFFF"/>
                      </a:gs>
                    </a:gsLst>
                    <a:lin ang="5400000" scaled="0"/>
                  </a:gradFill>
                  <a:latin typeface="Gill Sans Light"/>
                  <a:cs typeface="Gill Sans Light"/>
                </a:rPr>
                <a:t>Runtime environments</a:t>
              </a:r>
            </a:p>
          </p:txBody>
        </p:sp>
        <p:sp>
          <p:nvSpPr>
            <p:cNvPr id="28" name="Rectangle 27"/>
            <p:cNvSpPr/>
            <p:nvPr/>
          </p:nvSpPr>
          <p:spPr bwMode="auto">
            <a:xfrm>
              <a:off x="1037369" y="4960736"/>
              <a:ext cx="2365193" cy="547887"/>
            </a:xfrm>
            <a:prstGeom prst="rect">
              <a:avLst/>
            </a:prstGeom>
            <a:solidFill>
              <a:schemeClr val="accent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Infrastructure</a:t>
              </a:r>
            </a:p>
          </p:txBody>
        </p:sp>
        <p:pic>
          <p:nvPicPr>
            <p:cNvPr id="45" name="Picture 44" descr="docker-an-open-source-startup-you-need-to-know-abou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493" y="4138906"/>
              <a:ext cx="625101" cy="517271"/>
            </a:xfrm>
            <a:prstGeom prst="rect">
              <a:avLst/>
            </a:prstGeom>
          </p:spPr>
        </p:pic>
        <p:pic>
          <p:nvPicPr>
            <p:cNvPr id="46" name="Picture 45" descr="Linux_logo.p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066" y="4138906"/>
              <a:ext cx="439815" cy="517271"/>
            </a:xfrm>
            <a:prstGeom prst="rect">
              <a:avLst/>
            </a:prstGeom>
          </p:spPr>
        </p:pic>
        <p:pic>
          <p:nvPicPr>
            <p:cNvPr id="49" name="Picture 48" descr="Windows_logo_-_20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0563" y="4083456"/>
              <a:ext cx="522393" cy="572721"/>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6693" y="2577193"/>
              <a:ext cx="325703" cy="526135"/>
            </a:xfrm>
            <a:prstGeom prst="rect">
              <a:avLst/>
            </a:prstGeom>
          </p:spPr>
        </p:pic>
        <p:pic>
          <p:nvPicPr>
            <p:cNvPr id="54" name="Picture 53" descr="aws-logo_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5788" y="5761571"/>
              <a:ext cx="902402" cy="329019"/>
            </a:xfrm>
            <a:prstGeom prst="rect">
              <a:avLst/>
            </a:prstGeom>
          </p:spPr>
        </p:pic>
        <p:pic>
          <p:nvPicPr>
            <p:cNvPr id="55" name="Picture 54" descr="microsoft-azure-logo.png"/>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24066" y="5626794"/>
              <a:ext cx="687145" cy="590857"/>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49184" y="5626794"/>
              <a:ext cx="343772" cy="590857"/>
            </a:xfrm>
            <a:prstGeom prst="rect">
              <a:avLst/>
            </a:prstGeom>
          </p:spPr>
        </p:pic>
        <p:pic>
          <p:nvPicPr>
            <p:cNvPr id="63" name="Picture 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1493" y="2577193"/>
              <a:ext cx="786697" cy="526135"/>
            </a:xfrm>
            <a:prstGeom prst="rect">
              <a:avLst/>
            </a:prstGeom>
          </p:spPr>
        </p:pic>
        <p:pic>
          <p:nvPicPr>
            <p:cNvPr id="64" name="Picture 6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96988" y="2577193"/>
              <a:ext cx="695967" cy="545347"/>
            </a:xfrm>
            <a:prstGeom prst="rect">
              <a:avLst/>
            </a:prstGeom>
          </p:spPr>
        </p:pic>
        <p:sp>
          <p:nvSpPr>
            <p:cNvPr id="65" name="TextBox 64"/>
            <p:cNvSpPr txBox="1"/>
            <p:nvPr/>
          </p:nvSpPr>
          <p:spPr>
            <a:xfrm>
              <a:off x="3423047" y="2855132"/>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6" name="TextBox 65"/>
            <p:cNvSpPr txBox="1"/>
            <p:nvPr/>
          </p:nvSpPr>
          <p:spPr>
            <a:xfrm>
              <a:off x="3423049" y="4369876"/>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7" name="TextBox 66"/>
            <p:cNvSpPr txBox="1"/>
            <p:nvPr/>
          </p:nvSpPr>
          <p:spPr>
            <a:xfrm>
              <a:off x="3423049" y="5958843"/>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8" name="Freeform 67"/>
            <p:cNvSpPr/>
            <p:nvPr/>
          </p:nvSpPr>
          <p:spPr>
            <a:xfrm>
              <a:off x="3396313" y="2189075"/>
              <a:ext cx="2255832" cy="1332116"/>
            </a:xfrm>
            <a:custGeom>
              <a:avLst/>
              <a:gdLst>
                <a:gd name="connsiteX0" fmla="*/ 0 w 3651151"/>
                <a:gd name="connsiteY0" fmla="*/ 0 h 1968595"/>
                <a:gd name="connsiteX1" fmla="*/ 1238217 w 3651151"/>
                <a:gd name="connsiteY1" fmla="*/ 0 h 1968595"/>
                <a:gd name="connsiteX2" fmla="*/ 2158942 w 3651151"/>
                <a:gd name="connsiteY2" fmla="*/ 1968595 h 1968595"/>
                <a:gd name="connsiteX3" fmla="*/ 3651151 w 3651151"/>
                <a:gd name="connsiteY3" fmla="*/ 1952719 h 1968595"/>
                <a:gd name="connsiteX4" fmla="*/ 3651151 w 3651151"/>
                <a:gd name="connsiteY4" fmla="*/ 1952719 h 196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151" h="1968595">
                  <a:moveTo>
                    <a:pt x="0" y="0"/>
                  </a:moveTo>
                  <a:lnTo>
                    <a:pt x="1238217" y="0"/>
                  </a:lnTo>
                  <a:lnTo>
                    <a:pt x="2158942" y="1968595"/>
                  </a:lnTo>
                  <a:lnTo>
                    <a:pt x="3651151" y="1952719"/>
                  </a:lnTo>
                  <a:lnTo>
                    <a:pt x="3651151" y="1952719"/>
                  </a:lnTo>
                </a:path>
              </a:pathLst>
            </a:custGeom>
            <a:ln w="50800">
              <a:solidFill>
                <a:schemeClr val="tx2"/>
              </a:solidFil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543377"/>
              <a:endParaRPr lang="en-US" sz="2200">
                <a:solidFill>
                  <a:srgbClr val="FFFFFF"/>
                </a:solidFill>
                <a:latin typeface="Gill Sans Light"/>
                <a:cs typeface="Gill Sans Light"/>
              </a:endParaRPr>
            </a:p>
          </p:txBody>
        </p:sp>
        <p:cxnSp>
          <p:nvCxnSpPr>
            <p:cNvPr id="70" name="Straight Connector 69"/>
            <p:cNvCxnSpPr/>
            <p:nvPr/>
          </p:nvCxnSpPr>
          <p:spPr>
            <a:xfrm flipV="1">
              <a:off x="3402562" y="3737434"/>
              <a:ext cx="2249584" cy="9358"/>
            </a:xfrm>
            <a:prstGeom prst="line">
              <a:avLst/>
            </a:prstGeom>
            <a:ln w="50800" cmpd="sng">
              <a:solidFill>
                <a:schemeClr val="accent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sp>
          <p:nvSpPr>
            <p:cNvPr id="72" name="Freeform 71"/>
            <p:cNvSpPr/>
            <p:nvPr/>
          </p:nvSpPr>
          <p:spPr>
            <a:xfrm>
              <a:off x="3396313" y="3972391"/>
              <a:ext cx="2255833" cy="1256916"/>
            </a:xfrm>
            <a:custGeom>
              <a:avLst/>
              <a:gdLst>
                <a:gd name="connsiteX0" fmla="*/ 0 w 3984517"/>
                <a:gd name="connsiteY0" fmla="*/ 1857465 h 1857465"/>
                <a:gd name="connsiteX1" fmla="*/ 1365213 w 3984517"/>
                <a:gd name="connsiteY1" fmla="*/ 1857465 h 1857465"/>
                <a:gd name="connsiteX2" fmla="*/ 2190691 w 3984517"/>
                <a:gd name="connsiteY2" fmla="*/ 0 h 1857465"/>
                <a:gd name="connsiteX3" fmla="*/ 3984517 w 3984517"/>
                <a:gd name="connsiteY3" fmla="*/ 0 h 1857465"/>
                <a:gd name="connsiteX4" fmla="*/ 3984517 w 3984517"/>
                <a:gd name="connsiteY4" fmla="*/ 0 h 18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517" h="1857465">
                  <a:moveTo>
                    <a:pt x="0" y="1857465"/>
                  </a:moveTo>
                  <a:lnTo>
                    <a:pt x="1365213" y="1857465"/>
                  </a:lnTo>
                  <a:lnTo>
                    <a:pt x="2190691" y="0"/>
                  </a:lnTo>
                  <a:lnTo>
                    <a:pt x="3984517" y="0"/>
                  </a:lnTo>
                  <a:lnTo>
                    <a:pt x="3984517" y="0"/>
                  </a:lnTo>
                </a:path>
              </a:pathLst>
            </a:custGeom>
            <a:ln w="50800">
              <a:solidFill>
                <a:schemeClr val="accent1">
                  <a:lumMod val="50000"/>
                </a:schemeClr>
              </a:solidFil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543377"/>
              <a:endParaRPr lang="en-US" sz="2200">
                <a:solidFill>
                  <a:srgbClr val="FFFFFF"/>
                </a:solidFill>
                <a:latin typeface="Gill Sans Light"/>
                <a:cs typeface="Gill Sans Light"/>
              </a:endParaRPr>
            </a:p>
          </p:txBody>
        </p:sp>
      </p:grpSp>
      <p:grpSp>
        <p:nvGrpSpPr>
          <p:cNvPr id="9" name="Group 8"/>
          <p:cNvGrpSpPr/>
          <p:nvPr/>
        </p:nvGrpSpPr>
        <p:grpSpPr>
          <a:xfrm>
            <a:off x="5141564" y="1633493"/>
            <a:ext cx="2122110" cy="2866059"/>
            <a:chOff x="6169878" y="2200891"/>
            <a:chExt cx="2546532" cy="3439271"/>
          </a:xfrm>
        </p:grpSpPr>
        <p:sp>
          <p:nvSpPr>
            <p:cNvPr id="107" name="TextBox 106"/>
            <p:cNvSpPr txBox="1"/>
            <p:nvPr/>
          </p:nvSpPr>
          <p:spPr>
            <a:xfrm>
              <a:off x="6511691" y="2200891"/>
              <a:ext cx="1037754" cy="313932"/>
            </a:xfrm>
            <a:prstGeom prst="rect">
              <a:avLst/>
            </a:prstGeom>
            <a:noFill/>
          </p:spPr>
          <p:txBody>
            <a:bodyPr wrap="none" lIns="0" tIns="0" rIns="0" bIns="0" rtlCol="0">
              <a:spAutoFit/>
            </a:bodyPr>
            <a:lstStyle/>
            <a:p>
              <a:pPr algn="ctr" defTabSz="543377"/>
              <a:r>
                <a:rPr lang="en-US" sz="1700" dirty="0">
                  <a:solidFill>
                    <a:srgbClr val="324353"/>
                  </a:solidFill>
                  <a:latin typeface="Gill Sans Light"/>
                  <a:cs typeface="Gill Sans Light"/>
                </a:rPr>
                <a:t>Local </a:t>
              </a:r>
              <a:r>
                <a:rPr lang="en-US" sz="1700" dirty="0" err="1">
                  <a:solidFill>
                    <a:srgbClr val="324353"/>
                  </a:solidFill>
                  <a:latin typeface="Gill Sans Light"/>
                  <a:cs typeface="Gill Sans Light"/>
                </a:rPr>
                <a:t>Dev</a:t>
              </a:r>
              <a:endParaRPr lang="en-US" sz="1700" dirty="0">
                <a:solidFill>
                  <a:srgbClr val="324353"/>
                </a:solidFill>
                <a:latin typeface="Gill Sans Light"/>
                <a:cs typeface="Gill Sans Light"/>
              </a:endParaRPr>
            </a:p>
          </p:txBody>
        </p:sp>
        <p:grpSp>
          <p:nvGrpSpPr>
            <p:cNvPr id="6" name="Group 5"/>
            <p:cNvGrpSpPr/>
            <p:nvPr/>
          </p:nvGrpSpPr>
          <p:grpSpPr>
            <a:xfrm>
              <a:off x="6169878" y="2693990"/>
              <a:ext cx="2327350" cy="2105604"/>
              <a:chOff x="6365701" y="2693990"/>
              <a:chExt cx="2327350" cy="2105604"/>
            </a:xfrm>
          </p:grpSpPr>
          <p:sp>
            <p:nvSpPr>
              <p:cNvPr id="110" name="Parallelogram 109"/>
              <p:cNvSpPr/>
              <p:nvPr/>
            </p:nvSpPr>
            <p:spPr bwMode="auto">
              <a:xfrm flipH="1">
                <a:off x="6619694" y="2693990"/>
                <a:ext cx="2073357" cy="2105604"/>
              </a:xfrm>
              <a:prstGeom prst="parallelogram">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5" name="Rectangle 4"/>
              <p:cNvSpPr/>
              <p:nvPr/>
            </p:nvSpPr>
            <p:spPr bwMode="auto">
              <a:xfrm>
                <a:off x="6365701" y="2693990"/>
                <a:ext cx="1015973" cy="210560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grpSp>
          <p:nvGrpSpPr>
            <p:cNvPr id="8" name="Group 7"/>
            <p:cNvGrpSpPr/>
            <p:nvPr/>
          </p:nvGrpSpPr>
          <p:grpSpPr>
            <a:xfrm>
              <a:off x="6169878" y="4919409"/>
              <a:ext cx="2546532" cy="720753"/>
              <a:chOff x="6169878" y="4919409"/>
              <a:chExt cx="2546532" cy="720753"/>
            </a:xfrm>
          </p:grpSpPr>
          <p:grpSp>
            <p:nvGrpSpPr>
              <p:cNvPr id="36" name="Group 35"/>
              <p:cNvGrpSpPr/>
              <p:nvPr/>
            </p:nvGrpSpPr>
            <p:grpSpPr>
              <a:xfrm>
                <a:off x="6169878" y="4919409"/>
                <a:ext cx="2546532" cy="720753"/>
                <a:chOff x="6365701" y="2693990"/>
                <a:chExt cx="2327350" cy="2105604"/>
              </a:xfrm>
            </p:grpSpPr>
            <p:sp>
              <p:nvSpPr>
                <p:cNvPr id="37" name="Parallelogram 36"/>
                <p:cNvSpPr/>
                <p:nvPr/>
              </p:nvSpPr>
              <p:spPr bwMode="auto">
                <a:xfrm flipH="1">
                  <a:off x="6619694" y="2693990"/>
                  <a:ext cx="2073357" cy="2105604"/>
                </a:xfrm>
                <a:prstGeom prst="parallelogram">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8" name="Rectangle 37"/>
                <p:cNvSpPr/>
                <p:nvPr/>
              </p:nvSpPr>
              <p:spPr bwMode="auto">
                <a:xfrm>
                  <a:off x="6365701" y="2693990"/>
                  <a:ext cx="1015973" cy="210560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sp>
            <p:nvSpPr>
              <p:cNvPr id="3" name="TextBox 2"/>
              <p:cNvSpPr txBox="1"/>
              <p:nvPr/>
            </p:nvSpPr>
            <p:spPr>
              <a:xfrm>
                <a:off x="6764908" y="5111482"/>
                <a:ext cx="898646" cy="313932"/>
              </a:xfrm>
              <a:prstGeom prst="rect">
                <a:avLst/>
              </a:prstGeom>
              <a:noFill/>
            </p:spPr>
            <p:txBody>
              <a:bodyPr wrap="none" lIns="0" tIns="0" rIns="0" bIns="0" rtlCol="0">
                <a:spAutoFit/>
              </a:bodyPr>
              <a:lstStyle/>
              <a:p>
                <a:pPr defTabSz="543377"/>
                <a:r>
                  <a:rPr lang="en-US" sz="1700" dirty="0">
                    <a:solidFill>
                      <a:srgbClr val="FFFFFF"/>
                    </a:solidFill>
                    <a:latin typeface="Gill Sans Light"/>
                    <a:cs typeface="Gill Sans Light"/>
                  </a:rPr>
                  <a:t>Chef DK</a:t>
                </a:r>
              </a:p>
            </p:txBody>
          </p:sp>
        </p:grpSp>
        <p:grpSp>
          <p:nvGrpSpPr>
            <p:cNvPr id="53" name="Group 52"/>
            <p:cNvGrpSpPr/>
            <p:nvPr/>
          </p:nvGrpSpPr>
          <p:grpSpPr>
            <a:xfrm>
              <a:off x="6374658" y="2941949"/>
              <a:ext cx="1588792" cy="1573029"/>
              <a:chOff x="1195382" y="3150914"/>
              <a:chExt cx="3356879" cy="3323573"/>
            </a:xfrm>
          </p:grpSpPr>
          <p:pic>
            <p:nvPicPr>
              <p:cNvPr id="57" name="Picture 56"/>
              <p:cNvPicPr>
                <a:picLocks noChangeAspect="1"/>
              </p:cNvPicPr>
              <p:nvPr/>
            </p:nvPicPr>
            <p:blipFill>
              <a:blip r:embed="rId12"/>
              <a:stretch>
                <a:fillRect/>
              </a:stretch>
            </p:blipFill>
            <p:spPr>
              <a:xfrm>
                <a:off x="2524770" y="3150914"/>
                <a:ext cx="850579" cy="874206"/>
              </a:xfrm>
              <a:prstGeom prst="rect">
                <a:avLst/>
              </a:prstGeom>
            </p:spPr>
          </p:pic>
          <p:sp>
            <p:nvSpPr>
              <p:cNvPr id="58" name="TextBox 57"/>
              <p:cNvSpPr txBox="1"/>
              <p:nvPr/>
            </p:nvSpPr>
            <p:spPr>
              <a:xfrm>
                <a:off x="2458825" y="4095424"/>
                <a:ext cx="975239"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Model</a:t>
                </a:r>
              </a:p>
            </p:txBody>
          </p:sp>
          <p:sp>
            <p:nvSpPr>
              <p:cNvPr id="59" name="TextBox 58"/>
              <p:cNvSpPr txBox="1"/>
              <p:nvPr/>
            </p:nvSpPr>
            <p:spPr>
              <a:xfrm>
                <a:off x="1363214" y="6006281"/>
                <a:ext cx="743956"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Build</a:t>
                </a:r>
              </a:p>
            </p:txBody>
          </p:sp>
          <p:pic>
            <p:nvPicPr>
              <p:cNvPr id="60" name="Picture 59"/>
              <p:cNvPicPr>
                <a:picLocks noChangeAspect="1"/>
              </p:cNvPicPr>
              <p:nvPr/>
            </p:nvPicPr>
            <p:blipFill>
              <a:blip r:embed="rId13"/>
              <a:stretch>
                <a:fillRect/>
              </a:stretch>
            </p:blipFill>
            <p:spPr>
              <a:xfrm>
                <a:off x="1195382" y="5068962"/>
                <a:ext cx="1086851" cy="874207"/>
              </a:xfrm>
              <a:prstGeom prst="rect">
                <a:avLst/>
              </a:prstGeom>
            </p:spPr>
          </p:pic>
          <p:sp>
            <p:nvSpPr>
              <p:cNvPr id="61" name="TextBox 60"/>
              <p:cNvSpPr txBox="1"/>
              <p:nvPr/>
            </p:nvSpPr>
            <p:spPr>
              <a:xfrm>
                <a:off x="3855512" y="6006281"/>
                <a:ext cx="617770"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Test</a:t>
                </a:r>
              </a:p>
            </p:txBody>
          </p:sp>
          <p:pic>
            <p:nvPicPr>
              <p:cNvPr id="69" name="Picture 68"/>
              <p:cNvPicPr>
                <a:picLocks noChangeAspect="1"/>
              </p:cNvPicPr>
              <p:nvPr/>
            </p:nvPicPr>
            <p:blipFill>
              <a:blip r:embed="rId14"/>
              <a:stretch>
                <a:fillRect/>
              </a:stretch>
            </p:blipFill>
            <p:spPr>
              <a:xfrm>
                <a:off x="3772565" y="5072904"/>
                <a:ext cx="779696" cy="874206"/>
              </a:xfrm>
              <a:prstGeom prst="rect">
                <a:avLst/>
              </a:prstGeom>
            </p:spPr>
          </p:pic>
          <p:pic>
            <p:nvPicPr>
              <p:cNvPr id="71" name="Picture 7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8197412">
                <a:off x="3646114" y="3781233"/>
                <a:ext cx="581362" cy="1171405"/>
              </a:xfrm>
              <a:prstGeom prst="rect">
                <a:avLst/>
              </a:prstGeom>
            </p:spPr>
          </p:pic>
          <p:pic>
            <p:nvPicPr>
              <p:cNvPr id="73" name="Picture 7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1866241">
                <a:off x="1619123" y="3793453"/>
                <a:ext cx="581362" cy="1171405"/>
              </a:xfrm>
              <a:prstGeom prst="rect">
                <a:avLst/>
              </a:prstGeom>
            </p:spPr>
          </p:pic>
          <p:pic>
            <p:nvPicPr>
              <p:cNvPr id="74" name="Picture 7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4303664">
                <a:off x="2681338" y="5557551"/>
                <a:ext cx="581362" cy="1171405"/>
              </a:xfrm>
              <a:prstGeom prst="rect">
                <a:avLst/>
              </a:prstGeom>
            </p:spPr>
          </p:pic>
        </p:grpSp>
        <p:sp>
          <p:nvSpPr>
            <p:cNvPr id="95" name="Left Arrow 94"/>
            <p:cNvSpPr/>
            <p:nvPr/>
          </p:nvSpPr>
          <p:spPr bwMode="auto">
            <a:xfrm rot="10800000">
              <a:off x="8410570" y="4494538"/>
              <a:ext cx="203200" cy="150659"/>
            </a:xfrm>
            <a:prstGeom prst="left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nvGrpSpPr>
            <p:cNvPr id="96" name="Group 95"/>
            <p:cNvGrpSpPr/>
            <p:nvPr/>
          </p:nvGrpSpPr>
          <p:grpSpPr>
            <a:xfrm rot="2700000">
              <a:off x="8216177" y="4470437"/>
              <a:ext cx="84500" cy="137843"/>
              <a:chOff x="12376238" y="865970"/>
              <a:chExt cx="910803" cy="1485781"/>
            </a:xfrm>
            <a:solidFill>
              <a:schemeClr val="bg1"/>
            </a:solidFill>
          </p:grpSpPr>
          <p:sp>
            <p:nvSpPr>
              <p:cNvPr id="97" name="Rectangle 96"/>
              <p:cNvSpPr/>
              <p:nvPr/>
            </p:nvSpPr>
            <p:spPr>
              <a:xfrm>
                <a:off x="12857166" y="865970"/>
                <a:ext cx="429875" cy="1459777"/>
              </a:xfrm>
              <a:prstGeom prst="rect">
                <a:avLst/>
              </a:prstGeom>
              <a:grpFill/>
              <a:ln w="38100" cmpd="sng">
                <a:noFill/>
                <a:prstDash val="soli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543377"/>
                <a:endParaRPr lang="en-US" sz="2200">
                  <a:solidFill>
                    <a:srgbClr val="FFFFFF"/>
                  </a:solidFill>
                  <a:latin typeface="Gill Sans Light"/>
                  <a:cs typeface="Gill Sans Light"/>
                </a:endParaRPr>
              </a:p>
            </p:txBody>
          </p:sp>
          <p:sp>
            <p:nvSpPr>
              <p:cNvPr id="98" name="Rectangle 97"/>
              <p:cNvSpPr/>
              <p:nvPr/>
            </p:nvSpPr>
            <p:spPr>
              <a:xfrm rot="5400000">
                <a:off x="12616701" y="1681413"/>
                <a:ext cx="429875" cy="910801"/>
              </a:xfrm>
              <a:prstGeom prst="rect">
                <a:avLst/>
              </a:prstGeom>
              <a:grpFill/>
              <a:ln w="38100" cmpd="sng">
                <a:noFill/>
                <a:prstDash val="soli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543377"/>
                <a:endParaRPr lang="en-US" sz="2200">
                  <a:solidFill>
                    <a:srgbClr val="FFFFFF"/>
                  </a:solidFill>
                  <a:latin typeface="Gill Sans Light"/>
                  <a:cs typeface="Gill Sans Light"/>
                </a:endParaRPr>
              </a:p>
            </p:txBody>
          </p:sp>
        </p:grpSp>
      </p:grpSp>
    </p:spTree>
    <p:extLst>
      <p:ext uri="{BB962C8B-B14F-4D97-AF65-F5344CB8AC3E}">
        <p14:creationId xmlns:p14="http://schemas.microsoft.com/office/powerpoint/2010/main" val="351325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Describe Infrastructure as Code</a:t>
            </a:r>
            <a:endParaRPr lang="en-US" dirty="0"/>
          </a:p>
        </p:txBody>
      </p:sp>
      <p:sp>
        <p:nvSpPr>
          <p:cNvPr id="3" name="Text Placeholder 2"/>
          <p:cNvSpPr>
            <a:spLocks noGrp="1"/>
          </p:cNvSpPr>
          <p:nvPr>
            <p:ph type="body" sz="quarter" idx="10"/>
          </p:nvPr>
        </p:nvSpPr>
        <p:spPr/>
        <p:txBody>
          <a:bodyPr>
            <a:normAutofit fontScale="62500" lnSpcReduction="20000"/>
          </a:bodyPr>
          <a:lstStyle/>
          <a:p>
            <a:pPr marL="0" indent="0">
              <a:buNone/>
            </a:pPr>
            <a:r>
              <a:rPr lang="en-US" sz="2700" dirty="0" err="1">
                <a:solidFill>
                  <a:srgbClr val="000000"/>
                </a:solidFill>
                <a:latin typeface="Courier New"/>
                <a:cs typeface="Courier New"/>
              </a:rPr>
              <a:t>httpd_service</a:t>
            </a:r>
            <a:r>
              <a:rPr lang="en-US" sz="2700" dirty="0">
                <a:solidFill>
                  <a:srgbClr val="000000"/>
                </a:solidFill>
                <a:latin typeface="Courier New"/>
                <a:cs typeface="Courier New"/>
              </a:rPr>
              <a:t> </a:t>
            </a:r>
            <a:r>
              <a:rPr lang="en-US" sz="2700" dirty="0">
                <a:solidFill>
                  <a:srgbClr val="4E9A06"/>
                </a:solidFill>
                <a:latin typeface="Courier New"/>
                <a:cs typeface="Courier New"/>
              </a:rPr>
              <a:t>'customers'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err="1">
                <a:solidFill>
                  <a:srgbClr val="000000"/>
                </a:solidFill>
                <a:latin typeface="Courier New"/>
                <a:cs typeface="Courier New"/>
              </a:rPr>
              <a:t>mpm</a:t>
            </a:r>
            <a:r>
              <a:rPr lang="en-US" sz="2700" dirty="0">
                <a:solidFill>
                  <a:srgbClr val="000000"/>
                </a:solidFill>
                <a:latin typeface="Courier New"/>
                <a:cs typeface="Courier New"/>
              </a:rPr>
              <a:t> </a:t>
            </a:r>
            <a:r>
              <a:rPr lang="en-US" sz="2700" dirty="0">
                <a:solidFill>
                  <a:srgbClr val="4E9A06"/>
                </a:solidFill>
                <a:latin typeface="Courier New"/>
                <a:cs typeface="Courier New"/>
              </a:rPr>
              <a:t>'</a:t>
            </a:r>
            <a:r>
              <a:rPr lang="en-US" sz="2700" dirty="0" err="1">
                <a:solidFill>
                  <a:srgbClr val="4E9A06"/>
                </a:solidFill>
                <a:latin typeface="Courier New"/>
                <a:cs typeface="Courier New"/>
              </a:rPr>
              <a:t>prefork</a:t>
            </a:r>
            <a:r>
              <a:rPr lang="en-US" sz="2700" dirty="0">
                <a:solidFill>
                  <a:srgbClr val="4E9A06"/>
                </a:solidFill>
                <a:latin typeface="Courier New"/>
                <a:cs typeface="Courier New"/>
              </a:rPr>
              <a:t>'</a:t>
            </a:r>
          </a:p>
          <a:p>
            <a:pPr marL="0" indent="0">
              <a:buNone/>
            </a:pPr>
            <a:r>
              <a:rPr lang="en-US" sz="2700" dirty="0">
                <a:latin typeface="Courier New"/>
                <a:cs typeface="Courier New"/>
              </a:rPr>
              <a:t>  </a:t>
            </a:r>
            <a:r>
              <a:rPr lang="en-US" sz="2700" dirty="0">
                <a:solidFill>
                  <a:srgbClr val="000000"/>
                </a:solidFill>
                <a:latin typeface="Courier New"/>
                <a:cs typeface="Courier New"/>
              </a:rPr>
              <a:t>action </a:t>
            </a:r>
            <a:r>
              <a:rPr lang="en-US" sz="2700" b="1" dirty="0">
                <a:solidFill>
                  <a:srgbClr val="CE5C00"/>
                </a:solidFill>
                <a:latin typeface="Courier New"/>
                <a:cs typeface="Courier New"/>
              </a:rPr>
              <a:t>[</a:t>
            </a:r>
            <a:r>
              <a:rPr lang="en-US" sz="2700" b="1" dirty="0">
                <a:solidFill>
                  <a:srgbClr val="4E9A06"/>
                </a:solidFill>
                <a:latin typeface="Courier New"/>
                <a:cs typeface="Courier New"/>
              </a:rPr>
              <a:t>:create</a:t>
            </a:r>
            <a:r>
              <a:rPr lang="en-US" sz="2700" b="1" dirty="0">
                <a:solidFill>
                  <a:srgbClr val="000000"/>
                </a:solidFill>
                <a:latin typeface="Courier New"/>
                <a:cs typeface="Courier New"/>
              </a:rPr>
              <a:t>, </a:t>
            </a:r>
            <a:r>
              <a:rPr lang="en-US" sz="2700" b="1" dirty="0">
                <a:solidFill>
                  <a:srgbClr val="4E9A06"/>
                </a:solidFill>
                <a:latin typeface="Courier New"/>
                <a:cs typeface="Courier New"/>
              </a:rPr>
              <a:t>:start</a:t>
            </a:r>
            <a:r>
              <a:rPr lang="en-US" sz="2700" b="1" dirty="0">
                <a:solidFill>
                  <a:srgbClr val="CE5C00"/>
                </a:solidFill>
                <a:latin typeface="Courier New"/>
                <a:cs typeface="Courier New"/>
              </a:rPr>
              <a:t>]</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r>
              <a:rPr lang="en-US" sz="2700" dirty="0" err="1">
                <a:solidFill>
                  <a:srgbClr val="000000"/>
                </a:solidFill>
                <a:latin typeface="Courier New"/>
                <a:cs typeface="Courier New"/>
              </a:rPr>
              <a:t>httpd_config</a:t>
            </a:r>
            <a:r>
              <a:rPr lang="en-US" sz="2700" dirty="0">
                <a:solidFill>
                  <a:srgbClr val="000000"/>
                </a:solidFill>
                <a:latin typeface="Courier New"/>
                <a:cs typeface="Courier New"/>
              </a:rPr>
              <a:t> </a:t>
            </a:r>
            <a:r>
              <a:rPr lang="en-US" sz="2700" dirty="0">
                <a:solidFill>
                  <a:srgbClr val="4E9A06"/>
                </a:solidFill>
                <a:latin typeface="Courier New"/>
                <a:cs typeface="Courier New"/>
              </a:rPr>
              <a:t>'customers'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a:solidFill>
                  <a:srgbClr val="000000"/>
                </a:solidFill>
                <a:latin typeface="Courier New"/>
                <a:cs typeface="Courier New"/>
              </a:rPr>
              <a:t>instance </a:t>
            </a:r>
            <a:r>
              <a:rPr lang="en-US" sz="2700" dirty="0">
                <a:solidFill>
                  <a:srgbClr val="4E9A06"/>
                </a:solidFill>
                <a:latin typeface="Courier New"/>
                <a:cs typeface="Courier New"/>
              </a:rPr>
              <a:t>'customers'</a:t>
            </a:r>
          </a:p>
          <a:p>
            <a:pPr marL="0" indent="0">
              <a:buNone/>
            </a:pPr>
            <a:r>
              <a:rPr lang="en-US" sz="2700" dirty="0">
                <a:latin typeface="Courier New"/>
                <a:cs typeface="Courier New"/>
              </a:rPr>
              <a:t>  </a:t>
            </a:r>
            <a:r>
              <a:rPr lang="en-US" sz="2700" dirty="0">
                <a:solidFill>
                  <a:srgbClr val="000000"/>
                </a:solidFill>
                <a:latin typeface="Courier New"/>
                <a:cs typeface="Courier New"/>
              </a:rPr>
              <a:t>source </a:t>
            </a:r>
            <a:r>
              <a:rPr lang="en-US" sz="2700" dirty="0">
                <a:solidFill>
                  <a:srgbClr val="4E9A06"/>
                </a:solidFill>
                <a:latin typeface="Courier New"/>
                <a:cs typeface="Courier New"/>
              </a:rPr>
              <a:t>'</a:t>
            </a:r>
            <a:r>
              <a:rPr lang="en-US" sz="2700" dirty="0" err="1">
                <a:solidFill>
                  <a:srgbClr val="4E9A06"/>
                </a:solidFill>
                <a:latin typeface="Courier New"/>
                <a:cs typeface="Courier New"/>
              </a:rPr>
              <a:t>customers.conf.erb</a:t>
            </a:r>
            <a:r>
              <a:rPr lang="en-US" sz="2700" dirty="0">
                <a:solidFill>
                  <a:srgbClr val="4E9A06"/>
                </a:solidFill>
                <a:latin typeface="Courier New"/>
                <a:cs typeface="Courier New"/>
              </a:rPr>
              <a:t>'</a:t>
            </a:r>
          </a:p>
          <a:p>
            <a:pPr marL="0" indent="0">
              <a:buNone/>
            </a:pPr>
            <a:r>
              <a:rPr lang="en-US" sz="2700" dirty="0">
                <a:latin typeface="Courier New"/>
                <a:cs typeface="Courier New"/>
              </a:rPr>
              <a:t>  </a:t>
            </a:r>
            <a:r>
              <a:rPr lang="en-US" sz="2700" dirty="0">
                <a:solidFill>
                  <a:srgbClr val="000000"/>
                </a:solidFill>
                <a:latin typeface="Courier New"/>
                <a:cs typeface="Courier New"/>
              </a:rPr>
              <a:t>notifies </a:t>
            </a:r>
            <a:r>
              <a:rPr lang="en-US" sz="2700" dirty="0">
                <a:solidFill>
                  <a:srgbClr val="4E9A06"/>
                </a:solidFill>
                <a:latin typeface="Courier New"/>
                <a:cs typeface="Courier New"/>
              </a:rPr>
              <a:t>:restart</a:t>
            </a:r>
            <a:r>
              <a:rPr lang="en-US" sz="2700" b="1" dirty="0">
                <a:solidFill>
                  <a:srgbClr val="000000"/>
                </a:solidFill>
                <a:latin typeface="Courier New"/>
                <a:cs typeface="Courier New"/>
              </a:rPr>
              <a:t>, </a:t>
            </a:r>
            <a:r>
              <a:rPr lang="en-US" sz="2700" b="1" dirty="0">
                <a:solidFill>
                  <a:srgbClr val="4E9A06"/>
                </a:solidFill>
                <a:latin typeface="Courier New"/>
                <a:cs typeface="Courier New"/>
              </a:rPr>
              <a:t>'</a:t>
            </a:r>
            <a:r>
              <a:rPr lang="en-US" sz="2700" b="1" dirty="0" err="1">
                <a:solidFill>
                  <a:srgbClr val="4E9A06"/>
                </a:solidFill>
                <a:latin typeface="Courier New"/>
                <a:cs typeface="Courier New"/>
              </a:rPr>
              <a:t>httpd_service</a:t>
            </a:r>
            <a:r>
              <a:rPr lang="en-US" sz="2700" b="1" dirty="0">
                <a:solidFill>
                  <a:srgbClr val="4E9A06"/>
                </a:solidFill>
                <a:latin typeface="Courier New"/>
                <a:cs typeface="Courier New"/>
              </a:rPr>
              <a:t>[customers]'</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r>
              <a:rPr lang="en-US" sz="2700" dirty="0">
                <a:solidFill>
                  <a:srgbClr val="000000"/>
                </a:solidFill>
                <a:latin typeface="Courier New"/>
                <a:cs typeface="Courier New"/>
              </a:rPr>
              <a:t>directory </a:t>
            </a:r>
            <a:r>
              <a:rPr lang="en-US" sz="2700" dirty="0">
                <a:solidFill>
                  <a:srgbClr val="4E9A06"/>
                </a:solidFill>
                <a:latin typeface="Courier New"/>
                <a:cs typeface="Courier New"/>
              </a:rPr>
              <a:t>'/</a:t>
            </a:r>
            <a:r>
              <a:rPr lang="en-US" sz="2700" dirty="0" err="1">
                <a:solidFill>
                  <a:srgbClr val="4E9A06"/>
                </a:solidFill>
                <a:latin typeface="Courier New"/>
                <a:cs typeface="Courier New"/>
              </a:rPr>
              <a:t>var</a:t>
            </a:r>
            <a:r>
              <a:rPr lang="en-US" sz="2700" dirty="0">
                <a:solidFill>
                  <a:srgbClr val="4E9A06"/>
                </a:solidFill>
                <a:latin typeface="Courier New"/>
                <a:cs typeface="Courier New"/>
              </a:rPr>
              <a:t>/www/customers/</a:t>
            </a:r>
            <a:r>
              <a:rPr lang="en-US" sz="2700" dirty="0" err="1">
                <a:solidFill>
                  <a:srgbClr val="4E9A06"/>
                </a:solidFill>
                <a:latin typeface="Courier New"/>
                <a:cs typeface="Courier New"/>
              </a:rPr>
              <a:t>public_html</a:t>
            </a:r>
            <a:r>
              <a:rPr lang="en-US" sz="2700" dirty="0">
                <a:solidFill>
                  <a:srgbClr val="4E9A06"/>
                </a:solidFill>
                <a:latin typeface="Courier New"/>
                <a:cs typeface="Courier New"/>
              </a:rPr>
              <a:t>'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a:solidFill>
                  <a:srgbClr val="000000"/>
                </a:solidFill>
                <a:latin typeface="Courier New"/>
                <a:cs typeface="Courier New"/>
              </a:rPr>
              <a:t>recursive </a:t>
            </a:r>
            <a:r>
              <a:rPr lang="en-US" sz="2700" b="1" dirty="0">
                <a:solidFill>
                  <a:srgbClr val="204A87"/>
                </a:solidFill>
                <a:latin typeface="Courier New"/>
                <a:cs typeface="Courier New"/>
              </a:rPr>
              <a:t>true</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endParaRPr lang="en-US" dirty="0">
              <a:latin typeface="Courier New"/>
              <a:cs typeface="Courier New"/>
            </a:endParaRPr>
          </a:p>
        </p:txBody>
      </p:sp>
    </p:spTree>
    <p:extLst>
      <p:ext uri="{BB962C8B-B14F-4D97-AF65-F5344CB8AC3E}">
        <p14:creationId xmlns:p14="http://schemas.microsoft.com/office/powerpoint/2010/main" val="220015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the Code</a:t>
            </a:r>
            <a:endParaRPr lang="en-US" dirty="0"/>
          </a:p>
        </p:txBody>
      </p:sp>
      <p:sp>
        <p:nvSpPr>
          <p:cNvPr id="3" name="Text Placeholder 2"/>
          <p:cNvSpPr>
            <a:spLocks noGrp="1"/>
          </p:cNvSpPr>
          <p:nvPr>
            <p:ph type="body" sz="quarter" idx="10"/>
          </p:nvPr>
        </p:nvSpPr>
        <p:spPr/>
        <p:txBody>
          <a:bodyPr>
            <a:normAutofit fontScale="77500" lnSpcReduction="20000"/>
          </a:bodyPr>
          <a:lstStyle/>
          <a:p>
            <a:pPr marL="0" indent="0">
              <a:buNone/>
            </a:pPr>
            <a:r>
              <a:rPr lang="en-US" sz="1700" dirty="0">
                <a:solidFill>
                  <a:srgbClr val="000000"/>
                </a:solidFill>
                <a:latin typeface="Courier New"/>
                <a:cs typeface="Courier New"/>
              </a:rPr>
              <a:t>describe </a:t>
            </a:r>
            <a:r>
              <a:rPr lang="en-US" sz="1700" dirty="0">
                <a:solidFill>
                  <a:srgbClr val="4E9A06"/>
                </a:solidFill>
                <a:latin typeface="Courier New"/>
                <a:cs typeface="Courier New"/>
              </a:rPr>
              <a:t>'apache::default'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context </a:t>
            </a:r>
            <a:r>
              <a:rPr lang="en-US" sz="1700" dirty="0">
                <a:solidFill>
                  <a:srgbClr val="4E9A06"/>
                </a:solidFill>
                <a:latin typeface="Courier New"/>
                <a:cs typeface="Courier New"/>
              </a:rPr>
              <a:t>'When all attributes are default, on an unspecified platform' </a:t>
            </a:r>
            <a:r>
              <a:rPr lang="en-US" sz="1700" b="1" dirty="0">
                <a:solidFill>
                  <a:srgbClr val="204A87"/>
                </a:solidFill>
                <a:latin typeface="Courier New"/>
                <a:cs typeface="Courier New"/>
              </a:rPr>
              <a:t>do</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let</a:t>
            </a:r>
            <a:r>
              <a:rPr lang="en-US" sz="1700" b="1" dirty="0">
                <a:solidFill>
                  <a:srgbClr val="000000"/>
                </a:solidFill>
                <a:latin typeface="Courier New"/>
                <a:cs typeface="Courier New"/>
              </a:rPr>
              <a:t>(</a:t>
            </a:r>
            <a:r>
              <a:rPr lang="en-US" sz="1700" b="1" dirty="0">
                <a:solidFill>
                  <a:srgbClr val="4E9A06"/>
                </a:solidFill>
                <a:latin typeface="Courier New"/>
                <a:cs typeface="Courier New"/>
              </a:rPr>
              <a:t>:</a:t>
            </a:r>
            <a:r>
              <a:rPr lang="en-US" sz="1700" b="1" dirty="0" err="1">
                <a:solidFill>
                  <a:srgbClr val="4E9A06"/>
                </a:solidFill>
                <a:latin typeface="Courier New"/>
                <a:cs typeface="Courier New"/>
              </a:rPr>
              <a:t>chef_run</a:t>
            </a:r>
            <a:r>
              <a:rPr lang="en-US" sz="1700" b="1" dirty="0">
                <a:solidFill>
                  <a:srgbClr val="000000"/>
                </a:solidFill>
                <a:latin typeface="Courier New"/>
                <a:cs typeface="Courier New"/>
              </a:rPr>
              <a:t>)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runner </a:t>
            </a:r>
            <a:r>
              <a:rPr lang="en-US" sz="1700" b="1" dirty="0">
                <a:solidFill>
                  <a:srgbClr val="CE5C00"/>
                </a:solidFill>
                <a:latin typeface="Courier New"/>
                <a:cs typeface="Courier New"/>
              </a:rPr>
              <a:t>= </a:t>
            </a:r>
            <a:r>
              <a:rPr lang="en-US" sz="1700" b="1" dirty="0" err="1">
                <a:solidFill>
                  <a:srgbClr val="000000"/>
                </a:solidFill>
                <a:latin typeface="Courier New"/>
                <a:cs typeface="Courier New"/>
              </a:rPr>
              <a:t>ChefSpec</a:t>
            </a:r>
            <a:r>
              <a:rPr lang="en-US" sz="1700" b="1" dirty="0">
                <a:solidFill>
                  <a:srgbClr val="CE5C00"/>
                </a:solidFill>
                <a:latin typeface="Courier New"/>
                <a:cs typeface="Courier New"/>
              </a:rPr>
              <a:t>::</a:t>
            </a:r>
            <a:r>
              <a:rPr lang="en-US" sz="1700" b="1" dirty="0" err="1">
                <a:solidFill>
                  <a:srgbClr val="000000"/>
                </a:solidFill>
                <a:latin typeface="Courier New"/>
                <a:cs typeface="Courier New"/>
              </a:rPr>
              <a:t>ServerRunner</a:t>
            </a:r>
            <a:r>
              <a:rPr lang="en-US" sz="1700" b="1" dirty="0" err="1">
                <a:solidFill>
                  <a:srgbClr val="CE5C00"/>
                </a:solidFill>
                <a:latin typeface="Courier New"/>
                <a:cs typeface="Courier New"/>
              </a:rPr>
              <a:t>.</a:t>
            </a:r>
            <a:r>
              <a:rPr lang="en-US" sz="1700" b="1" dirty="0" err="1">
                <a:solidFill>
                  <a:srgbClr val="000000"/>
                </a:solidFill>
                <a:latin typeface="Courier New"/>
                <a:cs typeface="Courier New"/>
              </a:rPr>
              <a:t>new</a:t>
            </a:r>
            <a:endParaRPr lang="en-US" sz="1700" b="1" dirty="0">
              <a:solidFill>
                <a:srgbClr val="000000"/>
              </a:solidFill>
              <a:latin typeface="Courier New"/>
              <a:cs typeface="Courier New"/>
            </a:endParaRPr>
          </a:p>
          <a:p>
            <a:pPr marL="0" indent="0">
              <a:buNone/>
            </a:pPr>
            <a:r>
              <a:rPr lang="en-US" sz="1700" dirty="0">
                <a:latin typeface="Courier New"/>
                <a:cs typeface="Courier New"/>
              </a:rPr>
              <a:t>      </a:t>
            </a:r>
            <a:r>
              <a:rPr lang="en-US" sz="1700" dirty="0" err="1">
                <a:solidFill>
                  <a:srgbClr val="000000"/>
                </a:solidFill>
                <a:latin typeface="Courier New"/>
                <a:cs typeface="Courier New"/>
              </a:rPr>
              <a:t>runner</a:t>
            </a:r>
            <a:r>
              <a:rPr lang="en-US" sz="1700" b="1" dirty="0" err="1">
                <a:solidFill>
                  <a:srgbClr val="CE5C00"/>
                </a:solidFill>
                <a:latin typeface="Courier New"/>
                <a:cs typeface="Courier New"/>
              </a:rPr>
              <a:t>.</a:t>
            </a:r>
            <a:r>
              <a:rPr lang="en-US" sz="1700" b="1" dirty="0" err="1">
                <a:solidFill>
                  <a:srgbClr val="000000"/>
                </a:solidFill>
                <a:latin typeface="Courier New"/>
                <a:cs typeface="Courier New"/>
              </a:rPr>
              <a:t>converge</a:t>
            </a:r>
            <a:r>
              <a:rPr lang="en-US" sz="1700" b="1" dirty="0">
                <a:solidFill>
                  <a:srgbClr val="000000"/>
                </a:solidFill>
                <a:latin typeface="Courier New"/>
                <a:cs typeface="Courier New"/>
              </a:rPr>
              <a:t>(</a:t>
            </a:r>
            <a:r>
              <a:rPr lang="en-US" sz="1700" b="1" dirty="0" err="1">
                <a:solidFill>
                  <a:srgbClr val="000000"/>
                </a:solidFill>
                <a:latin typeface="Courier New"/>
                <a:cs typeface="Courier New"/>
              </a:rPr>
              <a:t>described_recipe</a:t>
            </a:r>
            <a:r>
              <a:rPr lang="en-US" sz="1700" b="1" dirty="0">
                <a:solidFill>
                  <a:srgbClr val="000000"/>
                </a:solidFill>
                <a:latin typeface="Courier New"/>
                <a:cs typeface="Courier New"/>
              </a:rPr>
              <a:t>)</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it </a:t>
            </a:r>
            <a:r>
              <a:rPr lang="en-US" sz="1700" dirty="0">
                <a:solidFill>
                  <a:srgbClr val="4E9A06"/>
                </a:solidFill>
                <a:latin typeface="Courier New"/>
                <a:cs typeface="Courier New"/>
              </a:rPr>
              <a:t>'converges successfully'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expect </a:t>
            </a:r>
            <a:r>
              <a:rPr lang="en-US" sz="1700" b="1" dirty="0">
                <a:solidFill>
                  <a:srgbClr val="000000"/>
                </a:solidFill>
                <a:latin typeface="Courier New"/>
                <a:cs typeface="Courier New"/>
              </a:rPr>
              <a:t>{ </a:t>
            </a:r>
            <a:r>
              <a:rPr lang="en-US" sz="1700" b="1" dirty="0" err="1">
                <a:solidFill>
                  <a:srgbClr val="000000"/>
                </a:solidFill>
                <a:latin typeface="Courier New"/>
                <a:cs typeface="Courier New"/>
              </a:rPr>
              <a:t>chef_run</a:t>
            </a:r>
            <a:r>
              <a:rPr lang="en-US" sz="1700" b="1" dirty="0">
                <a:solidFill>
                  <a:srgbClr val="000000"/>
                </a:solidFill>
                <a:latin typeface="Courier New"/>
                <a:cs typeface="Courier New"/>
              </a:rPr>
              <a:t> }</a:t>
            </a:r>
            <a:r>
              <a:rPr lang="en-US" sz="1700" b="1" dirty="0">
                <a:solidFill>
                  <a:srgbClr val="CE5C00"/>
                </a:solidFill>
                <a:latin typeface="Courier New"/>
                <a:cs typeface="Courier New"/>
              </a:rPr>
              <a:t>.</a:t>
            </a:r>
            <a:r>
              <a:rPr lang="en-US" sz="1700" b="1" dirty="0" err="1">
                <a:solidFill>
                  <a:srgbClr val="000000"/>
                </a:solidFill>
                <a:latin typeface="Courier New"/>
                <a:cs typeface="Courier New"/>
              </a:rPr>
              <a:t>to_not</a:t>
            </a:r>
            <a:r>
              <a:rPr lang="en-US" sz="1700" b="1" dirty="0">
                <a:solidFill>
                  <a:srgbClr val="000000"/>
                </a:solidFill>
                <a:latin typeface="Courier New"/>
                <a:cs typeface="Courier New"/>
              </a:rPr>
              <a:t> </a:t>
            </a:r>
            <a:r>
              <a:rPr lang="en-US" sz="1700" b="1" dirty="0" err="1">
                <a:solidFill>
                  <a:srgbClr val="000000"/>
                </a:solidFill>
                <a:latin typeface="Courier New"/>
                <a:cs typeface="Courier New"/>
              </a:rPr>
              <a:t>raise_error</a:t>
            </a:r>
            <a:endParaRPr lang="en-US" sz="1700" b="1" dirty="0">
              <a:solidFill>
                <a:srgbClr val="000000"/>
              </a:solidFill>
              <a:latin typeface="Courier New"/>
              <a:cs typeface="Courier New"/>
            </a:endParaRP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it </a:t>
            </a:r>
            <a:r>
              <a:rPr lang="en-US" sz="1700" dirty="0">
                <a:solidFill>
                  <a:srgbClr val="4E9A06"/>
                </a:solidFill>
                <a:latin typeface="Courier New"/>
                <a:cs typeface="Courier New"/>
              </a:rPr>
              <a:t>'installs apache'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expect</a:t>
            </a:r>
            <a:r>
              <a:rPr lang="en-US" sz="1700" b="1" dirty="0">
                <a:solidFill>
                  <a:srgbClr val="000000"/>
                </a:solidFill>
                <a:latin typeface="Courier New"/>
                <a:cs typeface="Courier New"/>
              </a:rPr>
              <a:t>(</a:t>
            </a:r>
            <a:r>
              <a:rPr lang="en-US" sz="1700" b="1" dirty="0" err="1">
                <a:solidFill>
                  <a:srgbClr val="000000"/>
                </a:solidFill>
                <a:latin typeface="Courier New"/>
                <a:cs typeface="Courier New"/>
              </a:rPr>
              <a:t>chef_run</a:t>
            </a:r>
            <a:r>
              <a:rPr lang="en-US" sz="1700" b="1" dirty="0">
                <a:solidFill>
                  <a:srgbClr val="000000"/>
                </a:solidFill>
                <a:latin typeface="Courier New"/>
                <a:cs typeface="Courier New"/>
              </a:rPr>
              <a:t>)</a:t>
            </a:r>
            <a:r>
              <a:rPr lang="en-US" sz="1700" b="1" dirty="0">
                <a:solidFill>
                  <a:srgbClr val="CE5C00"/>
                </a:solidFill>
                <a:latin typeface="Courier New"/>
                <a:cs typeface="Courier New"/>
              </a:rPr>
              <a:t>.</a:t>
            </a:r>
            <a:r>
              <a:rPr lang="en-US" sz="1700" b="1" dirty="0">
                <a:solidFill>
                  <a:srgbClr val="000000"/>
                </a:solidFill>
                <a:latin typeface="Courier New"/>
                <a:cs typeface="Courier New"/>
              </a:rPr>
              <a:t>to </a:t>
            </a:r>
            <a:r>
              <a:rPr lang="en-US" sz="1700" b="1" dirty="0" err="1">
                <a:solidFill>
                  <a:srgbClr val="000000"/>
                </a:solidFill>
                <a:latin typeface="Courier New"/>
                <a:cs typeface="Courier New"/>
              </a:rPr>
              <a:t>install_package</a:t>
            </a:r>
            <a:r>
              <a:rPr lang="en-US" sz="1700" b="1" dirty="0">
                <a:solidFill>
                  <a:srgbClr val="000000"/>
                </a:solidFill>
                <a:latin typeface="Courier New"/>
                <a:cs typeface="Courier New"/>
              </a:rPr>
              <a:t> </a:t>
            </a:r>
            <a:r>
              <a:rPr lang="en-US" sz="1700" b="1" dirty="0">
                <a:solidFill>
                  <a:srgbClr val="4E9A06"/>
                </a:solidFill>
                <a:latin typeface="Courier New"/>
                <a:cs typeface="Courier New"/>
              </a:rPr>
              <a:t>'apache2'</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r>
              <a:rPr lang="en-US" sz="1700" b="1" dirty="0">
                <a:solidFill>
                  <a:srgbClr val="204A87"/>
                </a:solidFill>
                <a:latin typeface="Courier New"/>
                <a:cs typeface="Courier New"/>
              </a:rPr>
              <a:t>end</a:t>
            </a:r>
          </a:p>
          <a:p>
            <a:pPr marL="135425" indent="0">
              <a:buNone/>
            </a:pPr>
            <a:endParaRPr lang="en-US" sz="1700" dirty="0">
              <a:latin typeface="Courier New"/>
              <a:cs typeface="Courier New"/>
            </a:endParaRPr>
          </a:p>
        </p:txBody>
      </p:sp>
    </p:spTree>
    <p:extLst>
      <p:ext uri="{BB962C8B-B14F-4D97-AF65-F5344CB8AC3E}">
        <p14:creationId xmlns:p14="http://schemas.microsoft.com/office/powerpoint/2010/main" val="41431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sz="3900" dirty="0" smtClean="0"/>
              <a:t>VP, Community Development at </a:t>
            </a:r>
            <a:r>
              <a:rPr lang="en-US" sz="3900" dirty="0" smtClean="0"/>
              <a:t>Chef</a:t>
            </a:r>
          </a:p>
          <a:p>
            <a:r>
              <a:rPr lang="en-US" sz="3900" dirty="0" smtClean="0"/>
              <a:t>Co-host of the Food Fight Show</a:t>
            </a:r>
          </a:p>
          <a:p>
            <a:r>
              <a:rPr lang="en-US" sz="3900" dirty="0" smtClean="0"/>
              <a:t>Co-organizer of </a:t>
            </a:r>
            <a:r>
              <a:rPr lang="en-US" sz="3900" dirty="0" err="1" smtClean="0"/>
              <a:t>DevOpsDC</a:t>
            </a:r>
            <a:r>
              <a:rPr lang="en-US" sz="3900" dirty="0" smtClean="0"/>
              <a:t> </a:t>
            </a:r>
            <a:r>
              <a:rPr lang="en-US" sz="3900" dirty="0" err="1" smtClean="0"/>
              <a:t>meetup</a:t>
            </a:r>
            <a:endParaRPr lang="en-US" sz="3900" dirty="0" smtClean="0"/>
          </a:p>
          <a:p>
            <a:r>
              <a:rPr lang="en-US" sz="3900" dirty="0" smtClean="0"/>
              <a:t>Occasional farmer – </a:t>
            </a:r>
            <a:r>
              <a:rPr lang="en-US" sz="3900" dirty="0" smtClean="0">
                <a:hlinkClick r:id="rId2"/>
              </a:rPr>
              <a:t>http://bit.ly/farmer-nathen</a:t>
            </a:r>
            <a:endParaRPr lang="en-US" sz="3900" dirty="0"/>
          </a:p>
          <a:p>
            <a:r>
              <a:rPr lang="en-US" sz="3900" dirty="0" smtClean="0"/>
              <a:t>Love Eggs – </a:t>
            </a:r>
            <a:r>
              <a:rPr lang="en-US" sz="3900" dirty="0" smtClean="0">
                <a:hlinkClick r:id="rId3"/>
              </a:rPr>
              <a:t>http://eggs.chef.io</a:t>
            </a:r>
            <a:endParaRPr lang="en-US" sz="3900" dirty="0" smtClean="0"/>
          </a:p>
          <a:p>
            <a:endParaRPr lang="en-US" sz="3900" dirty="0"/>
          </a:p>
          <a:p>
            <a:r>
              <a:rPr lang="en-US" sz="3900" dirty="0" smtClean="0"/>
              <a:t>@</a:t>
            </a:r>
            <a:r>
              <a:rPr lang="en-US" sz="3900" dirty="0" err="1" smtClean="0"/>
              <a:t>nathenharvey</a:t>
            </a:r>
            <a:endParaRPr lang="en-US" sz="3900" dirty="0" smtClean="0"/>
          </a:p>
          <a:p>
            <a:r>
              <a:rPr lang="en-US" sz="3900" dirty="0" err="1" smtClean="0"/>
              <a:t>nharvey@chef.io</a:t>
            </a:r>
            <a:endParaRPr lang="en-US" sz="3900"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pic>
        <p:nvPicPr>
          <p:cNvPr id="2" name="Picture 1" descr="Nathen_Harvey___Linked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4267200"/>
            <a:ext cx="3002782" cy="2514600"/>
          </a:xfrm>
          <a:prstGeom prst="rect">
            <a:avLst/>
          </a:prstGeom>
        </p:spPr>
      </p:pic>
    </p:spTree>
    <p:extLst>
      <p:ext uri="{BB962C8B-B14F-4D97-AF65-F5344CB8AC3E}">
        <p14:creationId xmlns:p14="http://schemas.microsoft.com/office/powerpoint/2010/main" val="203666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rails app 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template[/home/chef/chef-repo/LICENSE] action create</a:t>
            </a:r>
          </a:p>
          <a:p>
            <a:r>
              <a:rPr lang="en-US" dirty="0"/>
              <a:t>    - create new file /home/chef/chef-repo/LICENSE</a:t>
            </a:r>
          </a:p>
          <a:p>
            <a:r>
              <a:rPr lang="en-US" dirty="0"/>
              <a:t>    - update content in file /home/chef/chef-repo/LICENSE from none to aed48c</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69567b</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Rakefile</a:t>
            </a:r>
            <a:r>
              <a:rPr lang="en-US" dirty="0"/>
              <a:t>] action create</a:t>
            </a:r>
          </a:p>
          <a:p>
            <a:r>
              <a:rPr lang="en-US" dirty="0"/>
              <a:t>    - create new file /home/chef/chef-repo/</a:t>
            </a:r>
            <a:r>
              <a:rPr lang="en-US" dirty="0" err="1"/>
              <a:t>Rakefile</a:t>
            </a:r>
            <a:endParaRPr lang="en-US" dirty="0"/>
          </a:p>
        </p:txBody>
      </p:sp>
      <p:sp>
        <p:nvSpPr>
          <p:cNvPr id="3" name="Title 2"/>
          <p:cNvSpPr>
            <a:spLocks noGrp="1"/>
          </p:cNvSpPr>
          <p:nvPr>
            <p:ph type="title"/>
          </p:nvPr>
        </p:nvSpPr>
        <p:spPr/>
        <p:txBody>
          <a:bodyPr/>
          <a:lstStyle/>
          <a:p>
            <a:r>
              <a:rPr lang="en-US" dirty="0" smtClean="0"/>
              <a:t>Create a directory for your Chef project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a:t>
            </a:r>
            <a:r>
              <a:rPr lang="en-US" dirty="0" smtClean="0"/>
              <a:t>repo chef-repo</a:t>
            </a:r>
            <a:endParaRPr lang="en-US" dirty="0"/>
          </a:p>
        </p:txBody>
      </p:sp>
    </p:spTree>
    <p:extLst>
      <p:ext uri="{BB962C8B-B14F-4D97-AF65-F5344CB8AC3E}">
        <p14:creationId xmlns:p14="http://schemas.microsoft.com/office/powerpoint/2010/main" val="239146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Change into that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t>
            </a:r>
            <a:r>
              <a:rPr lang="en-US" dirty="0" smtClean="0"/>
              <a:t>chef-repo</a:t>
            </a:r>
            <a:endParaRPr lang="en-US" dirty="0"/>
          </a:p>
        </p:txBody>
      </p:sp>
    </p:spTree>
    <p:extLst>
      <p:ext uri="{BB962C8B-B14F-4D97-AF65-F5344CB8AC3E}">
        <p14:creationId xmlns:p14="http://schemas.microsoft.com/office/powerpoint/2010/main" val="18341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a:t>chef generate </a:t>
            </a:r>
            <a:r>
              <a:rPr lang="en-US" dirty="0" smtClean="0"/>
              <a:t>cookbook cookbooks</a:t>
            </a:r>
            <a:r>
              <a:rPr lang="en-US" dirty="0"/>
              <a:t>/apache</a:t>
            </a:r>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625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smtClean="0">
                <a:solidFill>
                  <a:srgbClr val="000000"/>
                </a:solidFill>
              </a:rPr>
              <a:t>vagrant</a:t>
            </a:r>
            <a:endParaRPr lang="en-US" b="1" dirty="0">
              <a:solidFill>
                <a:srgbClr val="000000"/>
              </a:solidFill>
            </a:endParaRP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ubuntu-12.04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Instance             Driver  </a:t>
            </a:r>
            <a:r>
              <a:rPr lang="en-US" sz="2600" dirty="0" err="1"/>
              <a:t>Provisioner</a:t>
            </a:r>
            <a:r>
              <a:rPr lang="en-US" sz="2600" dirty="0"/>
              <a:t>  Last Action</a:t>
            </a:r>
          </a:p>
          <a:p>
            <a:r>
              <a:rPr lang="en-US" sz="2600" dirty="0"/>
              <a:t>default-ubuntu-1204  </a:t>
            </a:r>
            <a:r>
              <a:rPr lang="en-US" sz="2600" dirty="0" smtClean="0"/>
              <a:t>Vagrant </a:t>
            </a:r>
            <a:r>
              <a:rPr lang="en-US" sz="2600" dirty="0" err="1" smtClean="0"/>
              <a:t>ChefZero</a:t>
            </a:r>
            <a:r>
              <a:rPr lang="en-US" sz="2600" dirty="0" smtClean="0"/>
              <a:t>     </a:t>
            </a:r>
            <a:r>
              <a:rPr lang="en-US" sz="2600" dirty="0"/>
              <a:t>&lt;Not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Creating &lt;default-ubuntu-1204&gt;...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a:t>
            </a:r>
          </a:p>
          <a:p>
            <a:r>
              <a:rPr lang="en-US" dirty="0"/>
              <a:t>       Step 0 : FROM ubuntu:12.04</a:t>
            </a:r>
          </a:p>
          <a:p>
            <a:r>
              <a:rPr lang="en-US" dirty="0"/>
              <a:t>        ---&gt; 0b310e6bf058</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73201c2a8836</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c8039cd87665</a:t>
            </a:r>
          </a:p>
          <a:p>
            <a:r>
              <a:rPr lang="en-US" dirty="0"/>
              <a:t>       Removing intermediate container 73201c2a8836</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4e79ba940fe4</a:t>
            </a:r>
          </a:p>
          <a:p>
            <a:r>
              <a:rPr lang="en-US" dirty="0"/>
              <a:t>        ---&gt; ecc3ffe49a30</a:t>
            </a:r>
          </a:p>
          <a:p>
            <a:r>
              <a:rPr lang="en-US" dirty="0"/>
              <a:t>       Removing intermediate container 4e79ba940fe4</a:t>
            </a:r>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Welcome to Ubuntu 12.04.4 LTS (GNU/Linux 3.11.0-15-generic x86_64)</a:t>
            </a:r>
          </a:p>
          <a:p>
            <a:endParaRPr lang="en-US" sz="2600" dirty="0"/>
          </a:p>
          <a:p>
            <a:r>
              <a:rPr lang="en-US" sz="2600" dirty="0"/>
              <a:t> * Documentation:  https://</a:t>
            </a:r>
            <a:r>
              <a:rPr lang="en-US" sz="2600" dirty="0" err="1"/>
              <a:t>help.ubuntu.com</a:t>
            </a:r>
            <a:r>
              <a:rPr lang="en-US" sz="2600" dirty="0"/>
              <a:t>/</a:t>
            </a:r>
          </a:p>
          <a:p>
            <a:r>
              <a:rPr lang="en-US" sz="2600" dirty="0"/>
              <a:t>New release '14.04.3 LTS' available.</a:t>
            </a:r>
          </a:p>
          <a:p>
            <a:r>
              <a:rPr lang="en-US" sz="2600" dirty="0"/>
              <a:t>Run 'do-release-upgrade' to upgrade to it.</a:t>
            </a:r>
          </a:p>
          <a:p>
            <a:endParaRPr lang="en-US" sz="2600" dirty="0"/>
          </a:p>
          <a:p>
            <a:r>
              <a:rPr lang="en-US" sz="2600" dirty="0"/>
              <a:t>Last login: Mon Oct 19 10:14:38 2015 from 10.0.2.2</a:t>
            </a:r>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44910" y="2847620"/>
            <a:ext cx="4151490" cy="338554"/>
          </a:xfrm>
          <a:prstGeom prst="rect">
            <a:avLst/>
          </a:prstGeom>
          <a:solidFill>
            <a:schemeClr val="tx1"/>
          </a:solidFill>
          <a:ln>
            <a:solidFill>
              <a:schemeClr val="tx1"/>
            </a:solidFill>
            <a:prstDash val="dash"/>
          </a:ln>
        </p:spPr>
        <p:txBody>
          <a:bodyPr wrap="square" lIns="0" tIns="0" rIns="0" bIns="0" rtlCol="0">
            <a:spAutoFit/>
          </a:bodyPr>
          <a:lstStyle/>
          <a:p>
            <a:r>
              <a:rPr lang="de-DE" sz="2200" dirty="0">
                <a:solidFill>
                  <a:schemeClr val="bg1"/>
                </a:solidFill>
              </a:rPr>
              <a:t>vagrant@default-ubuntu-1204:</a:t>
            </a:r>
            <a:r>
              <a:rPr lang="de-DE" sz="2200" dirty="0" smtClean="0">
                <a:solidFill>
                  <a:schemeClr val="bg1"/>
                </a:solidFill>
              </a:rPr>
              <a:t>~$</a:t>
            </a:r>
            <a:endParaRPr lang="en-US" sz="22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nb-NO" dirty="0" smtClean="0"/>
              <a:t>127.0.0.1 </a:t>
            </a:r>
            <a:r>
              <a:rPr lang="en-US" dirty="0" smtClean="0"/>
              <a:t>closed</a:t>
            </a:r>
            <a:r>
              <a:rPr lang="en-US" dirty="0"/>
              <a:t>.</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endParaRPr lang="en-US" dirty="0"/>
          </a:p>
          <a:p>
            <a:r>
              <a:rPr lang="en-US" dirty="0"/>
              <a:t>         to file /</a:t>
            </a:r>
            <a:r>
              <a:rPr lang="en-US" dirty="0" err="1"/>
              <a:t>tmp</a:t>
            </a:r>
            <a:r>
              <a:rPr lang="en-US" dirty="0"/>
              <a:t>/</a:t>
            </a:r>
            <a:r>
              <a:rPr lang="en-US" dirty="0" err="1"/>
              <a:t>install.sh</a:t>
            </a:r>
            <a:endParaRPr lang="en-US" dirty="0"/>
          </a:p>
          <a:p>
            <a:r>
              <a:rPr lang="en-US" dirty="0"/>
              <a:t>       trying </a:t>
            </a:r>
            <a:r>
              <a:rPr lang="en-US" dirty="0" err="1"/>
              <a:t>wget</a:t>
            </a:r>
            <a:r>
              <a:rPr lang="en-US" dirty="0"/>
              <a: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Downloading Chef  for </a:t>
            </a:r>
            <a:r>
              <a:rPr lang="en-US" dirty="0" err="1"/>
              <a:t>ubuntu</a:t>
            </a:r>
            <a:r>
              <a:rPr lang="en-US" dirty="0"/>
              <a:t>...</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66318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Welcome to Ubuntu 12.04.4 LTS (GNU/Linux 3.11.0-15-generic x86_64)</a:t>
            </a:r>
          </a:p>
          <a:p>
            <a:endParaRPr lang="en-US" sz="2600" dirty="0"/>
          </a:p>
          <a:p>
            <a:r>
              <a:rPr lang="en-US" sz="2600" dirty="0"/>
              <a:t> * Documentation:  https://</a:t>
            </a:r>
            <a:r>
              <a:rPr lang="en-US" sz="2600" dirty="0" err="1"/>
              <a:t>help.ubuntu.com</a:t>
            </a:r>
            <a:r>
              <a:rPr lang="en-US" sz="2600" dirty="0"/>
              <a:t>/</a:t>
            </a:r>
          </a:p>
          <a:p>
            <a:r>
              <a:rPr lang="en-US" sz="2600" dirty="0"/>
              <a:t>New release '14.04.3 LTS' available.</a:t>
            </a:r>
          </a:p>
          <a:p>
            <a:r>
              <a:rPr lang="en-US" sz="2600" dirty="0"/>
              <a:t>Run 'do-release-upgrade' to upgrade to it.</a:t>
            </a:r>
          </a:p>
          <a:p>
            <a:endParaRPr lang="en-US" sz="2600" dirty="0"/>
          </a:p>
          <a:p>
            <a:r>
              <a:rPr lang="en-US" sz="2600" dirty="0"/>
              <a:t>Last login: Mon Oct 19 10:14:38 2015 from 10.0.2.2</a:t>
            </a:r>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095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--2015-10-19 13:17:11--  http://</a:t>
            </a:r>
            <a:r>
              <a:rPr lang="en-US" sz="2600" dirty="0" err="1"/>
              <a:t>localhost</a:t>
            </a:r>
            <a:r>
              <a:rPr lang="en-US" sz="2600" dirty="0"/>
              <a:t>/</a:t>
            </a:r>
          </a:p>
          <a:p>
            <a:r>
              <a:rPr lang="en-US" sz="2600" dirty="0"/>
              <a:t>Resolving </a:t>
            </a:r>
            <a:r>
              <a:rPr lang="en-US" sz="2600" dirty="0" err="1"/>
              <a:t>localhost</a:t>
            </a:r>
            <a:r>
              <a:rPr lang="en-US" sz="2600" dirty="0"/>
              <a:t> (</a:t>
            </a:r>
            <a:r>
              <a:rPr lang="en-US" sz="2600" dirty="0" err="1"/>
              <a:t>localhost</a:t>
            </a:r>
            <a:r>
              <a:rPr lang="en-US" sz="2600" dirty="0"/>
              <a:t>)... 127.0.0.1</a:t>
            </a:r>
          </a:p>
          <a:p>
            <a:r>
              <a:rPr lang="en-US" sz="2600" dirty="0"/>
              <a:t>Connecting to </a:t>
            </a:r>
            <a:r>
              <a:rPr lang="en-US" sz="2600" dirty="0" err="1"/>
              <a:t>localhost</a:t>
            </a:r>
            <a:r>
              <a:rPr lang="en-US" sz="2600" dirty="0"/>
              <a:t> (</a:t>
            </a:r>
            <a:r>
              <a:rPr lang="en-US" sz="2600" dirty="0" err="1"/>
              <a:t>localhost</a:t>
            </a:r>
            <a:r>
              <a:rPr lang="en-US" sz="2600" dirty="0"/>
              <a:t>)|127.0.0.1|:80... failed: Connection refused.</a:t>
            </a:r>
            <a:endParaRPr lang="en-US" sz="2600" dirty="0"/>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wget</a:t>
            </a:r>
            <a:r>
              <a:rPr lang="en-US" dirty="0" smtClean="0"/>
              <a:t> http</a:t>
            </a:r>
            <a:r>
              <a:rPr lang="en-US" dirty="0" smtClean="0"/>
              <a:t>://</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44910" y="2184737"/>
            <a:ext cx="4151490" cy="1015663"/>
          </a:xfrm>
          <a:prstGeom prst="rect">
            <a:avLst/>
          </a:prstGeom>
          <a:solidFill>
            <a:schemeClr val="tx1"/>
          </a:solidFill>
          <a:ln>
            <a:solidFill>
              <a:schemeClr val="tx1"/>
            </a:solidFill>
            <a:prstDash val="dash"/>
          </a:ln>
        </p:spPr>
        <p:txBody>
          <a:bodyPr wrap="square" lIns="0" tIns="0" rIns="0" bIns="0" rtlCol="0">
            <a:spAutoFit/>
          </a:bodyPr>
          <a:lstStyle/>
          <a:p>
            <a:r>
              <a:rPr lang="de-DE" sz="2200" dirty="0">
                <a:solidFill>
                  <a:schemeClr val="bg1"/>
                </a:solidFill>
              </a:rPr>
              <a:t>vagrant@default-ubuntu-1204:~$</a:t>
            </a:r>
          </a:p>
          <a:p>
            <a:r>
              <a:rPr lang="de-DE" sz="2200" dirty="0" err="1">
                <a:solidFill>
                  <a:schemeClr val="bg1"/>
                </a:solidFill>
              </a:rPr>
              <a:t>Connecting</a:t>
            </a:r>
            <a:r>
              <a:rPr lang="de-DE" sz="2200" dirty="0">
                <a:solidFill>
                  <a:schemeClr val="bg1"/>
                </a:solidFill>
              </a:rPr>
              <a:t> </a:t>
            </a:r>
            <a:r>
              <a:rPr lang="de-DE" sz="2200" dirty="0" err="1">
                <a:solidFill>
                  <a:schemeClr val="bg1"/>
                </a:solidFill>
              </a:rPr>
              <a:t>to</a:t>
            </a:r>
            <a:r>
              <a:rPr lang="de-DE" sz="2200" dirty="0">
                <a:solidFill>
                  <a:schemeClr val="bg1"/>
                </a:solidFill>
              </a:rPr>
              <a:t> </a:t>
            </a:r>
            <a:r>
              <a:rPr lang="de-DE" sz="2200" dirty="0" err="1">
                <a:solidFill>
                  <a:schemeClr val="bg1"/>
                </a:solidFill>
              </a:rPr>
              <a:t>localhost</a:t>
            </a:r>
            <a:r>
              <a:rPr lang="de-DE" sz="2200" dirty="0">
                <a:solidFill>
                  <a:schemeClr val="bg1"/>
                </a:solidFill>
              </a:rPr>
              <a:t> (</a:t>
            </a:r>
            <a:r>
              <a:rPr lang="de-DE" sz="2200" dirty="0" err="1">
                <a:solidFill>
                  <a:schemeClr val="bg1"/>
                </a:solidFill>
              </a:rPr>
              <a:t>localhost</a:t>
            </a:r>
            <a:r>
              <a:rPr lang="de-DE" sz="2200" dirty="0">
                <a:solidFill>
                  <a:schemeClr val="bg1"/>
                </a:solidFill>
              </a:rPr>
              <a:t>)|127.0.0.1|:80... </a:t>
            </a:r>
            <a:r>
              <a:rPr lang="de-DE" sz="2200" dirty="0" err="1">
                <a:solidFill>
                  <a:schemeClr val="bg1"/>
                </a:solidFill>
              </a:rPr>
              <a:t>failed</a:t>
            </a:r>
            <a:endParaRPr lang="en-US" sz="22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9543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a:t>
            </a:r>
            <a:r>
              <a:rPr lang="en-US" smtClean="0"/>
              <a:t>Chef</a:t>
            </a:r>
            <a:r>
              <a:rPr lang="en-US" smtClean="0"/>
              <a:t>?</a:t>
            </a:r>
            <a:endParaRPr lang="en-US" dirty="0" smtClean="0"/>
          </a:p>
        </p:txBody>
      </p:sp>
    </p:spTree>
    <p:extLst>
      <p:ext uri="{BB962C8B-B14F-4D97-AF65-F5344CB8AC3E}">
        <p14:creationId xmlns:p14="http://schemas.microsoft.com/office/powerpoint/2010/main" val="7234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a:t>
            </a:r>
            <a:r>
              <a:rPr lang="en-US" dirty="0" err="1" smtClean="0"/>
              <a:t>reop</a:t>
            </a:r>
            <a:r>
              <a:rPr lang="en-US" dirty="0" smtClean="0"/>
              <a:t>/cookbooks/apache/recipes/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11832</TotalTime>
  <Words>8541</Words>
  <Application>Microsoft Macintosh PowerPoint</Application>
  <PresentationFormat>Custom</PresentationFormat>
  <Paragraphs>1138</Paragraphs>
  <Slides>131</Slides>
  <Notes>91</Notes>
  <HiddenSlides>4</HiddenSlides>
  <MMClips>0</MMClips>
  <ScaleCrop>false</ScaleCrop>
  <HeadingPairs>
    <vt:vector size="4" baseType="variant">
      <vt:variant>
        <vt:lpstr>Theme</vt:lpstr>
      </vt:variant>
      <vt:variant>
        <vt:i4>2</vt:i4>
      </vt:variant>
      <vt:variant>
        <vt:lpstr>Slide Titles</vt:lpstr>
      </vt:variant>
      <vt:variant>
        <vt:i4>131</vt:i4>
      </vt:variant>
    </vt:vector>
  </HeadingPairs>
  <TitlesOfParts>
    <vt:vector size="133" baseType="lpstr">
      <vt:lpstr>LearnChef-PowerPoint-Template</vt:lpstr>
      <vt:lpstr>ap chef</vt:lpstr>
      <vt:lpstr>Intro to Infrastructure as Code</vt:lpstr>
      <vt:lpstr>Nathen Harvey</vt:lpstr>
      <vt:lpstr>Nathen Harvey</vt:lpstr>
      <vt:lpstr>Hello!</vt:lpstr>
      <vt:lpstr>Hello!</vt:lpstr>
      <vt:lpstr>Hello!</vt:lpstr>
      <vt:lpstr>Hello!</vt:lpstr>
      <vt:lpstr>Are you experienced?</vt:lpstr>
      <vt:lpstr>Are you experienced?</vt:lpstr>
      <vt:lpstr>Are you experienced?</vt:lpstr>
      <vt:lpstr>Which version control system do your use?</vt:lpstr>
      <vt:lpstr>Which version control system do your use?</vt:lpstr>
      <vt:lpstr>Which version control system do your use?</vt:lpstr>
      <vt:lpstr>Which version control system do your use?</vt:lpstr>
      <vt:lpstr>Infrastructure as Code</vt:lpstr>
      <vt:lpstr>Infrastructure as Code</vt:lpstr>
      <vt:lpstr>Infrastructure as Code</vt:lpstr>
      <vt:lpstr>Infrastructure as Code</vt:lpstr>
      <vt:lpstr>Automation</vt:lpstr>
      <vt:lpstr>Chef Server</vt:lpstr>
      <vt:lpstr>Automate Infrastructure and Applications</vt:lpstr>
      <vt:lpstr>Automate Infrastructure and Applications</vt:lpstr>
      <vt:lpstr>Describe Infrastructure as Code</vt:lpstr>
      <vt:lpstr>Test the Code</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Test and Repair</vt:lpstr>
      <vt:lpstr>Test and Repair</vt:lpstr>
      <vt:lpstr>Test and Repair</vt:lpstr>
      <vt:lpstr>Test and Repair</vt:lpstr>
      <vt:lpstr>Test and Repair</vt:lpstr>
      <vt:lpstr>Test and Repair</vt:lpstr>
      <vt:lpstr>Test and Repair</vt:lpstr>
      <vt:lpstr>Resources</vt:lpstr>
      <vt:lpstr>Recipes</vt:lpstr>
      <vt:lpstr>Test-driven Infrastructure</vt:lpstr>
      <vt:lpstr>Faster Feedback</vt:lpstr>
      <vt:lpstr>Chef Testing</vt:lpstr>
      <vt:lpstr>Test-driving infrastructure</vt:lpstr>
      <vt:lpstr>Our Scenario</vt:lpstr>
      <vt:lpstr>Create a directory for your Chef project</vt:lpstr>
      <vt:lpstr>Change into that directory</vt:lpstr>
      <vt:lpstr>Create an apache cookbook</vt:lpstr>
      <vt:lpstr>Questions to ask when testing</vt:lpstr>
      <vt:lpstr>Chef client success status</vt:lpstr>
      <vt:lpstr>Chef client success status</vt:lpstr>
      <vt:lpstr>Chef client success status</vt:lpstr>
      <vt:lpstr>Test Kitchen</vt:lpstr>
      <vt:lpstr>Configuring the Kitchen</vt:lpstr>
      <vt:lpstr>.kitchen.yml</vt:lpstr>
      <vt:lpstr>.kitchen.yml</vt:lpstr>
      <vt:lpstr>.kitchen.yml</vt:lpstr>
      <vt:lpstr>.kitchen.yml</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Login to the kitchen</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Next steps</vt:lpstr>
      <vt:lpstr>Wrapping Up</vt:lpstr>
      <vt:lpstr>We’ve only scratched the surface</vt:lpstr>
      <vt:lpstr>Build Anything</vt:lpstr>
      <vt:lpstr>And Manage it Simply</vt:lpstr>
      <vt:lpstr>What questions do you have?</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400</cp:revision>
  <cp:lastPrinted>2015-10-19T13:58:21Z</cp:lastPrinted>
  <dcterms:created xsi:type="dcterms:W3CDTF">2012-09-13T17:36:07Z</dcterms:created>
  <dcterms:modified xsi:type="dcterms:W3CDTF">2015-10-19T14:00:06Z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